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embeddings/oleObject10.bin" ContentType="application/vnd.openxmlformats-officedocument.oleObject"/>
  <Default Extension="bin" ContentType="application/vnd.openxmlformats-officedocument.presentationml.printerSettings"/>
  <Override PartName="/ppt/embeddings/Microsoft_Equation5.bin" ContentType="application/vnd.openxmlformats-officedocument.oleObject"/>
  <Override PartName="/ppt/embeddings/oleObject5.bin" ContentType="application/vnd.openxmlformats-officedocument.oleObject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slides/slide37.xml" ContentType="application/vnd.openxmlformats-officedocument.presentationml.sl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embeddings/Microsoft_Equation9.bin" ContentType="application/vnd.openxmlformats-officedocument.oleObject"/>
  <Override PartName="/ppt/slides/slide23.xml" ContentType="application/vnd.openxmlformats-officedocument.presentationml.slide+xml"/>
  <Override PartName="/ppt/embeddings/oleObject9.bin" ContentType="application/vnd.openxmlformats-officedocument.oleObject"/>
  <Override PartName="/ppt/theme/theme1.xml" ContentType="application/vnd.openxmlformats-officedocument.theme+xml"/>
  <Override PartName="/ppt/embeddings/oleObject16.bin" ContentType="application/vnd.openxmlformats-officedocument.oleObject"/>
  <Override PartName="/ppt/embeddings/Microsoft_Equation13.bin" ContentType="application/vnd.openxmlformats-officedocument.oleObject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Default Extension="gif" ContentType="image/gif"/>
  <Override PartName="/ppt/slides/slide27.xml" ContentType="application/vnd.openxmlformats-officedocument.presentationml.slide+xml"/>
  <Override PartName="/ppt/slides/slide11.xml" ContentType="application/vnd.openxmlformats-officedocument.presentationml.slide+xml"/>
  <Override PartName="/ppt/embeddings/Microsoft_Equation2.bin" ContentType="application/vnd.openxmlformats-officedocument.oleObject"/>
  <Override PartName="/ppt/embeddings/oleObject2.bin" ContentType="application/vnd.openxmlformats-officedocument.oleObject"/>
  <Override PartName="/ppt/embeddings/Microsoft_Equation17.bin" ContentType="application/vnd.openxmlformats-officedocument.oleObject"/>
  <Override PartName="/ppt/embeddings/Microsoft_Equation22.bin" ContentType="application/vnd.openxmlformats-officedocument.oleObject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embeddings/oleObject11.bin" ContentType="application/vnd.openxmlformats-officedocument.oleObject"/>
  <Override PartName="/ppt/slides/slide15.xml" ContentType="application/vnd.openxmlformats-officedocument.presentationml.slide+xml"/>
  <Override PartName="/ppt/embeddings/Microsoft_Equation6.bin" ContentType="application/vnd.openxmlformats-officedocument.oleObject"/>
  <Override PartName="/ppt/slides/slide20.xml" ContentType="application/vnd.openxmlformats-officedocument.presentationml.slide+xml"/>
  <Override PartName="/ppt/embeddings/oleObject6.bin" ContentType="application/vnd.openxmlformats-officedocument.oleObject"/>
  <Override PartName="/ppt/presProps.xml" ContentType="application/vnd.openxmlformats-officedocument.presentationml.presProps+xml"/>
  <Override PartName="/ppt/embeddings/oleObject13.bin" ContentType="application/vnd.openxmlformats-officedocument.oleObject"/>
  <Override PartName="/ppt/embeddings/Microsoft_Equation10.bin" ContentType="application/vnd.openxmlformats-officedocument.oleObject"/>
  <Override PartName="/ppt/notesSlides/notesSlide3.xml" ContentType="application/vnd.openxmlformats-officedocument.presentationml.notesSlide+xml"/>
  <Override PartName="/ppt/slides/slide19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24.xml" ContentType="application/vnd.openxmlformats-officedocument.presentationml.slide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embeddings/oleObject17.bin" ContentType="application/vnd.openxmlformats-officedocument.oleObject"/>
  <Override PartName="/ppt/embeddings/Microsoft_Equation14.bin" ContentType="application/vnd.openxmlformats-officedocument.oleObject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notesSlides/notesSlide7.xml" ContentType="application/vnd.openxmlformats-officedocument.presentationml.notesSlide+xml"/>
  <Default Extension="jpeg" ContentType="image/jpeg"/>
  <Default Extension="vml" ContentType="application/vnd.openxmlformats-officedocument.vmlDrawing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8.xml" ContentType="application/vnd.openxmlformats-officedocument.presentationml.slide+xml"/>
  <Override PartName="/ppt/slides/slide31.xml" ContentType="application/vnd.openxmlformats-officedocument.presentationml.slide+xml"/>
  <Override PartName="/ppt/embeddings/Microsoft_Equation3.bin" ContentType="application/vnd.openxmlformats-officedocument.oleObject"/>
  <Override PartName="/ppt/embeddings/oleObject3.bin" ContentType="application/vnd.openxmlformats-officedocument.oleObject"/>
  <Override PartName="/ppt/embeddings/Microsoft_Equation18.bin" ContentType="application/vnd.openxmlformats-officedocument.oleObject"/>
  <Default Extension="emf" ContentType="image/x-emf"/>
  <Override PartName="/ppt/embeddings/Microsoft_Equation23.bin" ContentType="application/vnd.openxmlformats-officedocument.oleObject"/>
  <Default Extension="rels" ContentType="application/vnd.openxmlformats-package.relationships+xml"/>
  <Override PartName="/ppt/slides/slide16.xml" ContentType="application/vnd.openxmlformats-officedocument.presentationml.slide+xml"/>
  <Override PartName="/ppt/slides/slide35.xml" ContentType="application/vnd.openxmlformats-officedocument.presentationml.slide+xml"/>
  <Override PartName="/ppt/embeddings/oleObject12.bin" ContentType="application/vnd.openxmlformats-officedocument.oleObject"/>
  <Override PartName="/ppt/slides/slide1.xml" ContentType="application/vnd.openxmlformats-officedocument.presentationml.slide+xml"/>
  <Override PartName="/ppt/embeddings/Microsoft_Equation7.bin" ContentType="application/vnd.openxmlformats-officedocument.oleObject"/>
  <Override PartName="/ppt/slides/slide21.xml" ContentType="application/vnd.openxmlformats-officedocument.presentationml.slide+xml"/>
  <Override PartName="/ppt/embeddings/oleObject7.bin" ContentType="application/vnd.openxmlformats-officedocument.oleObject"/>
  <Override PartName="/ppt/embeddings/oleObject14.bin" ContentType="application/vnd.openxmlformats-officedocument.oleObject"/>
  <Override PartName="/ppt/embeddings/Microsoft_Equation11.bin" ContentType="application/vnd.openxmlformats-officedocument.oleObject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s/slide25.xml" ContentType="application/vnd.openxmlformats-officedocument.presentationml.slide+xml"/>
  <Override PartName="/ppt/theme/theme3.xml" ContentType="application/vnd.openxmlformats-officedocument.theme+xml"/>
  <Override PartName="/ppt/embeddings/Microsoft_Equation15.bin" ContentType="application/vnd.openxmlformats-officedocument.oleObject"/>
  <Override PartName="/ppt/slideLayouts/slideLayout12.xml" ContentType="application/vnd.openxmlformats-officedocument.presentationml.slideLayout+xml"/>
  <Override PartName="/ppt/embeddings/Microsoft_Equation20.bin" ContentType="application/vnd.openxmlformats-officedocument.oleObject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slides/slide29.xml" ContentType="application/vnd.openxmlformats-officedocument.presentationml.slide+xml"/>
  <Override PartName="/ppt/embeddings/Microsoft_Equation4.bin" ContentType="application/vnd.openxmlformats-officedocument.oleObject"/>
  <Override PartName="/docProps/app.xml" ContentType="application/vnd.openxmlformats-officedocument.extended-properties+xml"/>
  <Override PartName="/ppt/embeddings/oleObject4.bin" ContentType="application/vnd.openxmlformats-officedocument.oleObject"/>
  <Override PartName="/ppt/viewProps.xml" ContentType="application/vnd.openxmlformats-officedocument.presentationml.viewProps+xml"/>
  <Override PartName="/ppt/embeddings/Microsoft_Equation19.bin" ContentType="application/vnd.openxmlformats-officedocument.oleObject"/>
  <Override PartName="/ppt/notesMasters/notesMaster1.xml" ContentType="application/vnd.openxmlformats-officedocument.presentationml.notesMaster+xml"/>
  <Override PartName="/ppt/embeddings/Microsoft_Equation24.bin" ContentType="application/vnd.openxmlformats-officedocument.oleObject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slides/slide36.xml" ContentType="application/vnd.openxmlformats-officedocument.presentationml.slide+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embeddings/Microsoft_Equation8.bin" ContentType="application/vnd.openxmlformats-officedocument.oleObject"/>
  <Override PartName="/ppt/slides/slide22.xml" ContentType="application/vnd.openxmlformats-officedocument.presentationml.slide+xml"/>
  <Override PartName="/ppt/embeddings/oleObject8.bin" ContentType="application/vnd.openxmlformats-officedocument.oleObject"/>
  <Override PartName="/ppt/embeddings/oleObject15.bin" ContentType="application/vnd.openxmlformats-officedocument.oleObject"/>
  <Override PartName="/ppt/embeddings/Microsoft_Equation12.bin" ContentType="application/vnd.openxmlformats-officedocument.oleObject"/>
  <Override PartName="/ppt/notesSlides/notesSlide5.xml" ContentType="application/vnd.openxmlformats-officedocument.presentationml.notesSlide+xml"/>
  <Default Extension="pict" ContentType="image/pict"/>
  <Override PartName="/ppt/slides/slide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0.xml" ContentType="application/vnd.openxmlformats-officedocument.presentationml.slide+xml"/>
  <Override PartName="/ppt/slides/slide26.xml" ContentType="application/vnd.openxmlformats-officedocument.presentationml.slide+xml"/>
  <Override PartName="/ppt/embeddings/Microsoft_Equation1.bin" ContentType="application/vnd.openxmlformats-officedocument.oleObject"/>
  <Override PartName="/ppt/embeddings/oleObject1.bin" ContentType="application/vnd.openxmlformats-officedocument.oleObject"/>
  <Override PartName="/ppt/embeddings/Microsoft_Equation16.bin" ContentType="application/vnd.openxmlformats-officedocument.oleObject"/>
  <Default Extension="pdf" ContentType="application/pdf"/>
  <Default Extension="png" ContentType="image/png"/>
  <Override PartName="/ppt/embeddings/Microsoft_Equation21.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73" r:id="rId2"/>
    <p:sldId id="274" r:id="rId3"/>
    <p:sldId id="360" r:id="rId4"/>
    <p:sldId id="376" r:id="rId5"/>
    <p:sldId id="363" r:id="rId6"/>
    <p:sldId id="351" r:id="rId7"/>
    <p:sldId id="364" r:id="rId8"/>
    <p:sldId id="365" r:id="rId9"/>
    <p:sldId id="366" r:id="rId10"/>
    <p:sldId id="377" r:id="rId11"/>
    <p:sldId id="307" r:id="rId12"/>
    <p:sldId id="323" r:id="rId13"/>
    <p:sldId id="324" r:id="rId14"/>
    <p:sldId id="330" r:id="rId15"/>
    <p:sldId id="331" r:id="rId16"/>
    <p:sldId id="367" r:id="rId17"/>
    <p:sldId id="368" r:id="rId18"/>
    <p:sldId id="352" r:id="rId19"/>
    <p:sldId id="369" r:id="rId20"/>
    <p:sldId id="375" r:id="rId21"/>
    <p:sldId id="370" r:id="rId22"/>
    <p:sldId id="371" r:id="rId23"/>
    <p:sldId id="372" r:id="rId24"/>
    <p:sldId id="373" r:id="rId25"/>
    <p:sldId id="378" r:id="rId26"/>
    <p:sldId id="379" r:id="rId27"/>
    <p:sldId id="301" r:id="rId28"/>
    <p:sldId id="302" r:id="rId29"/>
    <p:sldId id="287" r:id="rId30"/>
    <p:sldId id="338" r:id="rId31"/>
    <p:sldId id="266" r:id="rId32"/>
    <p:sldId id="267" r:id="rId33"/>
    <p:sldId id="322" r:id="rId34"/>
    <p:sldId id="328" r:id="rId35"/>
    <p:sldId id="329" r:id="rId36"/>
    <p:sldId id="257" r:id="rId37"/>
    <p:sldId id="380" r:id="rId38"/>
    <p:sldId id="345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CFB41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8563" autoAdjust="0"/>
    <p:restoredTop sz="97521" autoAdjust="0"/>
  </p:normalViewPr>
  <p:slideViewPr>
    <p:cSldViewPr snapToGrid="0" snapToObjects="1">
      <p:cViewPr>
        <p:scale>
          <a:sx n="100" d="100"/>
          <a:sy n="100" d="100"/>
        </p:scale>
        <p:origin x="-1664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handoutMaster" Target="handoutMasters/handout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1" Type="http://schemas.openxmlformats.org/officeDocument/2006/relationships/image" Target="../media/image20.emf"/><Relationship Id="rId12" Type="http://schemas.openxmlformats.org/officeDocument/2006/relationships/image" Target="../media/image21.emf"/><Relationship Id="rId13" Type="http://schemas.openxmlformats.org/officeDocument/2006/relationships/image" Target="../media/image22.emf"/><Relationship Id="rId14" Type="http://schemas.openxmlformats.org/officeDocument/2006/relationships/image" Target="../media/image23.emf"/><Relationship Id="rId15" Type="http://schemas.openxmlformats.org/officeDocument/2006/relationships/image" Target="../media/image24.emf"/><Relationship Id="rId16" Type="http://schemas.openxmlformats.org/officeDocument/2006/relationships/image" Target="../media/image25.emf"/><Relationship Id="rId17" Type="http://schemas.openxmlformats.org/officeDocument/2006/relationships/image" Target="../media/image26.emf"/><Relationship Id="rId1" Type="http://schemas.openxmlformats.org/officeDocument/2006/relationships/image" Target="../media/image10.emf"/><Relationship Id="rId2" Type="http://schemas.openxmlformats.org/officeDocument/2006/relationships/image" Target="../media/image11.emf"/><Relationship Id="rId3" Type="http://schemas.openxmlformats.org/officeDocument/2006/relationships/image" Target="../media/image12.emf"/><Relationship Id="rId4" Type="http://schemas.openxmlformats.org/officeDocument/2006/relationships/image" Target="../media/image13.emf"/><Relationship Id="rId5" Type="http://schemas.openxmlformats.org/officeDocument/2006/relationships/image" Target="../media/image14.emf"/><Relationship Id="rId6" Type="http://schemas.openxmlformats.org/officeDocument/2006/relationships/image" Target="../media/image15.emf"/><Relationship Id="rId7" Type="http://schemas.openxmlformats.org/officeDocument/2006/relationships/image" Target="../media/image16.emf"/><Relationship Id="rId8" Type="http://schemas.openxmlformats.org/officeDocument/2006/relationships/image" Target="../media/image17.emf"/><Relationship Id="rId9" Type="http://schemas.openxmlformats.org/officeDocument/2006/relationships/image" Target="../media/image18.emf"/><Relationship Id="rId10" Type="http://schemas.openxmlformats.org/officeDocument/2006/relationships/image" Target="../media/image19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ict"/><Relationship Id="rId2" Type="http://schemas.openxmlformats.org/officeDocument/2006/relationships/image" Target="../media/image125.pict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pict"/><Relationship Id="rId2" Type="http://schemas.openxmlformats.org/officeDocument/2006/relationships/image" Target="../media/image132.pict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pict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pict"/><Relationship Id="rId2" Type="http://schemas.openxmlformats.org/officeDocument/2006/relationships/image" Target="../media/image84.pict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ict"/><Relationship Id="rId4" Type="http://schemas.openxmlformats.org/officeDocument/2006/relationships/image" Target="../media/image35.pict"/><Relationship Id="rId5" Type="http://schemas.openxmlformats.org/officeDocument/2006/relationships/image" Target="../media/image36.pict"/><Relationship Id="rId6" Type="http://schemas.openxmlformats.org/officeDocument/2006/relationships/image" Target="../media/image37.pict"/><Relationship Id="rId1" Type="http://schemas.openxmlformats.org/officeDocument/2006/relationships/image" Target="../media/image32.pict"/><Relationship Id="rId2" Type="http://schemas.openxmlformats.org/officeDocument/2006/relationships/image" Target="../media/image33.pict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ict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pict"/><Relationship Id="rId2" Type="http://schemas.openxmlformats.org/officeDocument/2006/relationships/image" Target="../media/image58.pict"/><Relationship Id="rId3" Type="http://schemas.openxmlformats.org/officeDocument/2006/relationships/image" Target="../media/image5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Relationship Id="rId2" Type="http://schemas.openxmlformats.org/officeDocument/2006/relationships/image" Target="../media/image60.pict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pict"/><Relationship Id="rId2" Type="http://schemas.openxmlformats.org/officeDocument/2006/relationships/image" Target="../media/image84.pict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ict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8/21/12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8/21/12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41506D8-B588-B44F-9B03-7FC756F7809E}" type="slidenum">
              <a:rPr lang="en-GB"/>
              <a:pPr/>
              <a:t>8</a:t>
            </a:fld>
            <a:endParaRPr lang="en-GB"/>
          </a:p>
        </p:txBody>
      </p:sp>
      <p:sp>
        <p:nvSpPr>
          <p:cNvPr id="33795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9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763C4B0-3F51-6F4E-B516-85CDA9C545BB}" type="slidenum">
              <a:rPr lang="en-GB"/>
              <a:pPr/>
              <a:t>11</a:t>
            </a:fld>
            <a:endParaRPr lang="en-GB"/>
          </a:p>
        </p:txBody>
      </p:sp>
      <p:sp>
        <p:nvSpPr>
          <p:cNvPr id="39939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9350" y="650875"/>
            <a:ext cx="4333875" cy="32496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9940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683960" y="4341521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27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28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044E2D6-8D2D-694D-B6CF-1F922C68240C}" type="slidenum">
              <a:rPr lang="en-GB"/>
              <a:pPr/>
              <a:t>29</a:t>
            </a:fld>
            <a:endParaRPr lang="en-GB"/>
          </a:p>
        </p:txBody>
      </p:sp>
      <p:sp>
        <p:nvSpPr>
          <p:cNvPr id="44035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03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August 20-22, 2012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Fazio: POETIC - Indiana University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png"/><Relationship Id="rId6" Type="http://schemas.openxmlformats.org/officeDocument/2006/relationships/image" Target="../media/image4.emf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9.bin"/><Relationship Id="rId4" Type="http://schemas.openxmlformats.org/officeDocument/2006/relationships/oleObject" Target="../embeddings/Microsoft_Equation10.bin"/><Relationship Id="rId5" Type="http://schemas.openxmlformats.org/officeDocument/2006/relationships/image" Target="../media/image59.png"/><Relationship Id="rId6" Type="http://schemas.openxmlformats.org/officeDocument/2006/relationships/oleObject" Target="../embeddings/Microsoft_Equation11.bin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image" Target="../media/image59.png"/><Relationship Id="rId5" Type="http://schemas.openxmlformats.org/officeDocument/2006/relationships/oleObject" Target="../embeddings/Microsoft_Equation12.bin"/><Relationship Id="rId6" Type="http://schemas.openxmlformats.org/officeDocument/2006/relationships/image" Target="../media/image61.png"/><Relationship Id="rId7" Type="http://schemas.openxmlformats.org/officeDocument/2006/relationships/image" Target="../media/image62.png"/><Relationship Id="rId8" Type="http://schemas.openxmlformats.org/officeDocument/2006/relationships/oleObject" Target="../embeddings/Microsoft_Equation13.bin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4" Type="http://schemas.openxmlformats.org/officeDocument/2006/relationships/image" Target="../media/image65.pdf"/><Relationship Id="rId5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3.pd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4" Type="http://schemas.openxmlformats.org/officeDocument/2006/relationships/image" Target="../media/image69.pdf"/><Relationship Id="rId5" Type="http://schemas.openxmlformats.org/officeDocument/2006/relationships/image" Target="../media/image70.png"/><Relationship Id="rId6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7.pd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2.pdf"/><Relationship Id="rId3" Type="http://schemas.openxmlformats.org/officeDocument/2006/relationships/image" Target="../media/image7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4.pdf"/><Relationship Id="rId3" Type="http://schemas.openxmlformats.org/officeDocument/2006/relationships/image" Target="../media/image7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4" Type="http://schemas.openxmlformats.org/officeDocument/2006/relationships/image" Target="../media/image78.pdf"/><Relationship Id="rId5" Type="http://schemas.openxmlformats.org/officeDocument/2006/relationships/image" Target="../media/image79.png"/><Relationship Id="rId6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d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urpdg.dur.ac.uk/hepdata/dvcs.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df"/><Relationship Id="rId4" Type="http://schemas.openxmlformats.org/officeDocument/2006/relationships/image" Target="../media/image86.png"/><Relationship Id="rId5" Type="http://schemas.openxmlformats.org/officeDocument/2006/relationships/image" Target="../media/image87.pdf"/><Relationship Id="rId6" Type="http://schemas.openxmlformats.org/officeDocument/2006/relationships/image" Target="../media/image88.png"/><Relationship Id="rId7" Type="http://schemas.openxmlformats.org/officeDocument/2006/relationships/image" Target="../media/image89.pdf"/><Relationship Id="rId8" Type="http://schemas.openxmlformats.org/officeDocument/2006/relationships/image" Target="../media/image90.png"/><Relationship Id="rId9" Type="http://schemas.openxmlformats.org/officeDocument/2006/relationships/oleObject" Target="../embeddings/Microsoft_Equation14.bin"/><Relationship Id="rId10" Type="http://schemas.openxmlformats.org/officeDocument/2006/relationships/oleObject" Target="../embeddings/Microsoft_Equation15.bin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4" Type="http://schemas.openxmlformats.org/officeDocument/2006/relationships/image" Target="../media/image93.pdf"/><Relationship Id="rId5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1.pd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97.pdf"/><Relationship Id="rId5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d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df"/><Relationship Id="rId4" Type="http://schemas.openxmlformats.org/officeDocument/2006/relationships/image" Target="../media/image100.png"/><Relationship Id="rId5" Type="http://schemas.openxmlformats.org/officeDocument/2006/relationships/oleObject" Target="../embeddings/Microsoft_Equation16.bin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8.pdf"/><Relationship Id="rId12" Type="http://schemas.openxmlformats.org/officeDocument/2006/relationships/image" Target="../media/image109.png"/><Relationship Id="rId13" Type="http://schemas.openxmlformats.org/officeDocument/2006/relationships/oleObject" Target="../embeddings/Microsoft_Equation17.bin"/><Relationship Id="rId14" Type="http://schemas.openxmlformats.org/officeDocument/2006/relationships/image" Target="../media/image110.pdf"/><Relationship Id="rId15" Type="http://schemas.openxmlformats.org/officeDocument/2006/relationships/image" Target="../media/image111.png"/><Relationship Id="rId16" Type="http://schemas.openxmlformats.org/officeDocument/2006/relationships/image" Target="../media/image112.pdf"/><Relationship Id="rId17" Type="http://schemas.openxmlformats.org/officeDocument/2006/relationships/image" Target="../media/image113.png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02.pdf"/><Relationship Id="rId4" Type="http://schemas.openxmlformats.org/officeDocument/2006/relationships/image" Target="../media/image103.png"/><Relationship Id="rId5" Type="http://schemas.openxmlformats.org/officeDocument/2006/relationships/image" Target="../media/image104.pdf"/><Relationship Id="rId6" Type="http://schemas.openxmlformats.org/officeDocument/2006/relationships/image" Target="../media/image105.png"/><Relationship Id="rId7" Type="http://schemas.openxmlformats.org/officeDocument/2006/relationships/image" Target="../media/image61.png"/><Relationship Id="rId8" Type="http://schemas.openxmlformats.org/officeDocument/2006/relationships/image" Target="../media/image62.png"/><Relationship Id="rId9" Type="http://schemas.openxmlformats.org/officeDocument/2006/relationships/image" Target="../media/image106.pdf"/><Relationship Id="rId10" Type="http://schemas.openxmlformats.org/officeDocument/2006/relationships/image" Target="../media/image10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4" Type="http://schemas.openxmlformats.org/officeDocument/2006/relationships/image" Target="../media/image112.pdf"/><Relationship Id="rId5" Type="http://schemas.openxmlformats.org/officeDocument/2006/relationships/image" Target="../media/image113.png"/><Relationship Id="rId6" Type="http://schemas.openxmlformats.org/officeDocument/2006/relationships/image" Target="../media/image110.pdf"/><Relationship Id="rId7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4.pd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4" Type="http://schemas.openxmlformats.org/officeDocument/2006/relationships/image" Target="../media/image118.pdf"/><Relationship Id="rId5" Type="http://schemas.openxmlformats.org/officeDocument/2006/relationships/image" Target="../media/image119.png"/><Relationship Id="rId6" Type="http://schemas.openxmlformats.org/officeDocument/2006/relationships/image" Target="../media/image120.pdf"/><Relationship Id="rId7" Type="http://schemas.openxmlformats.org/officeDocument/2006/relationships/image" Target="../media/image121.png"/><Relationship Id="rId8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6.pd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3.pdf"/><Relationship Id="rId3" Type="http://schemas.openxmlformats.org/officeDocument/2006/relationships/image" Target="../media/image1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image" Target="../media/image126.png"/><Relationship Id="rId5" Type="http://schemas.openxmlformats.org/officeDocument/2006/relationships/oleObject" Target="../embeddings/Microsoft_Equation18.bin"/><Relationship Id="rId6" Type="http://schemas.openxmlformats.org/officeDocument/2006/relationships/oleObject" Target="../embeddings/Microsoft_Equation19.bin"/><Relationship Id="rId7" Type="http://schemas.openxmlformats.org/officeDocument/2006/relationships/image" Target="../media/image127.png"/><Relationship Id="rId8" Type="http://schemas.openxmlformats.org/officeDocument/2006/relationships/image" Target="../media/image128.png"/><Relationship Id="rId9" Type="http://schemas.openxmlformats.org/officeDocument/2006/relationships/image" Target="../media/image129.emf"/><Relationship Id="rId10" Type="http://schemas.openxmlformats.org/officeDocument/2006/relationships/image" Target="../media/image130.png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4.emf"/><Relationship Id="rId5" Type="http://schemas.openxmlformats.org/officeDocument/2006/relationships/image" Target="../media/image8.pdf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durpdg.dur.ac.uk/hepdata/dvcs.html" TargetMode="External"/><Relationship Id="rId4" Type="http://schemas.openxmlformats.org/officeDocument/2006/relationships/oleObject" Target="../embeddings/Microsoft_Equation20.bin"/><Relationship Id="rId5" Type="http://schemas.openxmlformats.org/officeDocument/2006/relationships/oleObject" Target="../embeddings/Microsoft_Equation21.bin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4" Type="http://schemas.openxmlformats.org/officeDocument/2006/relationships/image" Target="../media/image135.pdf"/><Relationship Id="rId5" Type="http://schemas.openxmlformats.org/officeDocument/2006/relationships/image" Target="../media/image136.png"/><Relationship Id="rId6" Type="http://schemas.openxmlformats.org/officeDocument/2006/relationships/image" Target="../media/image137.pdf"/><Relationship Id="rId7" Type="http://schemas.openxmlformats.org/officeDocument/2006/relationships/image" Target="../media/image138.png"/><Relationship Id="rId8" Type="http://schemas.openxmlformats.org/officeDocument/2006/relationships/image" Target="../media/image139.pdf"/><Relationship Id="rId9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3.pd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4" Type="http://schemas.openxmlformats.org/officeDocument/2006/relationships/image" Target="../media/image143.pdf"/><Relationship Id="rId5" Type="http://schemas.openxmlformats.org/officeDocument/2006/relationships/image" Target="../media/image144.png"/><Relationship Id="rId6" Type="http://schemas.openxmlformats.org/officeDocument/2006/relationships/image" Target="../media/image145.pdf"/><Relationship Id="rId7" Type="http://schemas.openxmlformats.org/officeDocument/2006/relationships/image" Target="../media/image146.png"/><Relationship Id="rId8" Type="http://schemas.openxmlformats.org/officeDocument/2006/relationships/image" Target="../media/image147.pdf"/><Relationship Id="rId9" Type="http://schemas.openxmlformats.org/officeDocument/2006/relationships/image" Target="../media/image14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1.pd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4" Type="http://schemas.openxmlformats.org/officeDocument/2006/relationships/image" Target="../media/image151.pdf"/><Relationship Id="rId5" Type="http://schemas.openxmlformats.org/officeDocument/2006/relationships/image" Target="../media/image15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9.pd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3.pdf"/><Relationship Id="rId3" Type="http://schemas.openxmlformats.org/officeDocument/2006/relationships/image" Target="../media/image15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5.pdf"/><Relationship Id="rId3" Type="http://schemas.openxmlformats.org/officeDocument/2006/relationships/image" Target="../media/image15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df"/><Relationship Id="rId4" Type="http://schemas.openxmlformats.org/officeDocument/2006/relationships/image" Target="../media/image158.png"/><Relationship Id="rId5" Type="http://schemas.openxmlformats.org/officeDocument/2006/relationships/oleObject" Target="../embeddings/Microsoft_Equation22.bin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df"/><Relationship Id="rId4" Type="http://schemas.openxmlformats.org/officeDocument/2006/relationships/image" Target="../media/image88.png"/><Relationship Id="rId5" Type="http://schemas.openxmlformats.org/officeDocument/2006/relationships/image" Target="../media/image89.pdf"/><Relationship Id="rId6" Type="http://schemas.openxmlformats.org/officeDocument/2006/relationships/image" Target="../media/image90.png"/><Relationship Id="rId7" Type="http://schemas.openxmlformats.org/officeDocument/2006/relationships/oleObject" Target="../embeddings/Microsoft_Equation23.bin"/><Relationship Id="rId8" Type="http://schemas.openxmlformats.org/officeDocument/2006/relationships/oleObject" Target="../embeddings/Microsoft_Equation24.bin"/><Relationship Id="rId9" Type="http://schemas.openxmlformats.org/officeDocument/2006/relationships/image" Target="../media/image129.emf"/><Relationship Id="rId10" Type="http://schemas.openxmlformats.org/officeDocument/2006/relationships/image" Target="../media/image130.png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9.pdf"/><Relationship Id="rId3" Type="http://schemas.openxmlformats.org/officeDocument/2006/relationships/image" Target="../media/image160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20" Type="http://schemas.openxmlformats.org/officeDocument/2006/relationships/oleObject" Target="../embeddings/oleObject17.bin"/><Relationship Id="rId21" Type="http://schemas.openxmlformats.org/officeDocument/2006/relationships/image" Target="../media/image28.png"/><Relationship Id="rId22" Type="http://schemas.openxmlformats.org/officeDocument/2006/relationships/image" Target="../media/image29.png"/><Relationship Id="rId23" Type="http://schemas.openxmlformats.org/officeDocument/2006/relationships/image" Target="../media/image30.png"/><Relationship Id="rId24" Type="http://schemas.openxmlformats.org/officeDocument/2006/relationships/image" Target="../media/image31.png"/><Relationship Id="rId10" Type="http://schemas.openxmlformats.org/officeDocument/2006/relationships/oleObject" Target="../embeddings/oleObject7.bin"/><Relationship Id="rId11" Type="http://schemas.openxmlformats.org/officeDocument/2006/relationships/oleObject" Target="../embeddings/oleObject8.bin"/><Relationship Id="rId12" Type="http://schemas.openxmlformats.org/officeDocument/2006/relationships/oleObject" Target="../embeddings/oleObject9.bin"/><Relationship Id="rId13" Type="http://schemas.openxmlformats.org/officeDocument/2006/relationships/oleObject" Target="../embeddings/oleObject10.bin"/><Relationship Id="rId14" Type="http://schemas.openxmlformats.org/officeDocument/2006/relationships/oleObject" Target="../embeddings/oleObject11.bin"/><Relationship Id="rId15" Type="http://schemas.openxmlformats.org/officeDocument/2006/relationships/oleObject" Target="../embeddings/oleObject12.bin"/><Relationship Id="rId16" Type="http://schemas.openxmlformats.org/officeDocument/2006/relationships/oleObject" Target="../embeddings/oleObject13.bin"/><Relationship Id="rId17" Type="http://schemas.openxmlformats.org/officeDocument/2006/relationships/oleObject" Target="../embeddings/oleObject14.bin"/><Relationship Id="rId18" Type="http://schemas.openxmlformats.org/officeDocument/2006/relationships/oleObject" Target="../embeddings/oleObject15.bin"/><Relationship Id="rId19" Type="http://schemas.openxmlformats.org/officeDocument/2006/relationships/oleObject" Target="../embeddings/oleObject16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Relationship Id="rId3" Type="http://schemas.openxmlformats.org/officeDocument/2006/relationships/oleObject" Target="../embeddings/oleObject1.bin"/><Relationship Id="rId4" Type="http://schemas.openxmlformats.org/officeDocument/2006/relationships/oleObject" Target="../embeddings/oleObject2.bin"/><Relationship Id="rId5" Type="http://schemas.openxmlformats.org/officeDocument/2006/relationships/oleObject" Target="../embeddings/oleObject3.bin"/><Relationship Id="rId6" Type="http://schemas.openxmlformats.org/officeDocument/2006/relationships/image" Target="../media/image27.emf"/><Relationship Id="rId7" Type="http://schemas.openxmlformats.org/officeDocument/2006/relationships/oleObject" Target="../embeddings/oleObject4.bin"/><Relationship Id="rId8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.bin"/><Relationship Id="rId4" Type="http://schemas.openxmlformats.org/officeDocument/2006/relationships/image" Target="../media/image38.pdf"/><Relationship Id="rId5" Type="http://schemas.openxmlformats.org/officeDocument/2006/relationships/image" Target="../media/image39.png"/><Relationship Id="rId6" Type="http://schemas.openxmlformats.org/officeDocument/2006/relationships/oleObject" Target="../embeddings/Microsoft_Equation2.bin"/><Relationship Id="rId7" Type="http://schemas.openxmlformats.org/officeDocument/2006/relationships/oleObject" Target="../embeddings/Microsoft_Equation3.bin"/><Relationship Id="rId8" Type="http://schemas.openxmlformats.org/officeDocument/2006/relationships/oleObject" Target="../embeddings/Microsoft_Equation4.bin"/><Relationship Id="rId9" Type="http://schemas.openxmlformats.org/officeDocument/2006/relationships/oleObject" Target="../embeddings/Microsoft_Equation5.bin"/><Relationship Id="rId10" Type="http://schemas.openxmlformats.org/officeDocument/2006/relationships/oleObject" Target="../embeddings/Microsoft_Equation6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0.pdf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3.jpeg"/><Relationship Id="rId12" Type="http://schemas.openxmlformats.org/officeDocument/2006/relationships/oleObject" Target="../embeddings/Microsoft_Equation7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6" Type="http://schemas.openxmlformats.org/officeDocument/2006/relationships/image" Target="../media/image48.png"/><Relationship Id="rId7" Type="http://schemas.openxmlformats.org/officeDocument/2006/relationships/image" Target="../media/image49.png"/><Relationship Id="rId8" Type="http://schemas.openxmlformats.org/officeDocument/2006/relationships/image" Target="../media/image50.png"/><Relationship Id="rId9" Type="http://schemas.openxmlformats.org/officeDocument/2006/relationships/image" Target="../media/image51.png"/><Relationship Id="rId10" Type="http://schemas.openxmlformats.org/officeDocument/2006/relationships/image" Target="../media/image5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Microsoft_Equation8.bin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pdf"/><Relationship Id="rId3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85423" y="924824"/>
            <a:ext cx="7773156" cy="1470043"/>
          </a:xfrm>
        </p:spPr>
        <p:txBody>
          <a:bodyPr lIns="93789" tIns="81309" rIns="93789" bIns="46894"/>
          <a:lstStyle/>
          <a:p>
            <a:pPr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333399"/>
                </a:solidFill>
              </a:rPr>
              <a:t>Salvatore Fazio </a:t>
            </a:r>
            <a:r>
              <a:rPr lang="en-GB" sz="1900" b="1" dirty="0">
                <a:solidFill>
                  <a:srgbClr val="333399"/>
                </a:solidFill>
              </a:rPr>
              <a:t/>
            </a:r>
            <a:br>
              <a:rPr lang="en-GB" sz="1900" b="1" dirty="0">
                <a:solidFill>
                  <a:srgbClr val="333399"/>
                </a:solidFill>
              </a:rPr>
            </a:br>
            <a:r>
              <a:rPr lang="en-GB" sz="1900" b="1" dirty="0" smtClean="0">
                <a:solidFill>
                  <a:srgbClr val="333399"/>
                </a:solidFill>
              </a:rPr>
              <a:t>Brookhaven National Laboratory</a:t>
            </a:r>
            <a:br>
              <a:rPr lang="en-GB" sz="1900" b="1" dirty="0" smtClean="0">
                <a:solidFill>
                  <a:srgbClr val="333399"/>
                </a:solidFill>
              </a:rPr>
            </a:br>
            <a:r>
              <a:rPr lang="en-GB" sz="1900" b="1" dirty="0" smtClean="0">
                <a:solidFill>
                  <a:srgbClr val="333399"/>
                </a:solidFill>
              </a:rPr>
              <a:t>Upton, New York</a:t>
            </a:r>
            <a:endParaRPr lang="en-GB" sz="1900" b="1" dirty="0">
              <a:solidFill>
                <a:srgbClr val="333399"/>
              </a:solidFill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87644" y="5415900"/>
            <a:ext cx="7870936" cy="1128134"/>
          </a:xfrm>
          <a:solidFill>
            <a:srgbClr val="FFFFFF"/>
          </a:solidFill>
        </p:spPr>
        <p:txBody>
          <a:bodyPr lIns="93789" tIns="110429" rIns="93789" bIns="46894">
            <a:normAutofit fontScale="92500" lnSpcReduction="20000"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POETIC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FF0000"/>
                </a:solidFill>
              </a:rPr>
              <a:t>P</a:t>
            </a:r>
            <a:r>
              <a:rPr lang="en-GB" sz="1700" b="1" dirty="0" smtClean="0">
                <a:solidFill>
                  <a:srgbClr val="003399"/>
                </a:solidFill>
              </a:rPr>
              <a:t>hysics </a:t>
            </a:r>
            <a:r>
              <a:rPr lang="en-GB" sz="1700" b="1" dirty="0" smtClean="0">
                <a:solidFill>
                  <a:srgbClr val="FF0000"/>
                </a:solidFill>
              </a:rPr>
              <a:t>O</a:t>
            </a:r>
            <a:r>
              <a:rPr lang="en-GB" sz="1700" b="1" dirty="0" smtClean="0">
                <a:solidFill>
                  <a:srgbClr val="003399"/>
                </a:solidFill>
              </a:rPr>
              <a:t>pportunities @ an </a:t>
            </a:r>
            <a:r>
              <a:rPr lang="en-GB" sz="1700" b="1" dirty="0" smtClean="0">
                <a:solidFill>
                  <a:srgbClr val="FF0000"/>
                </a:solidFill>
              </a:rPr>
              <a:t>E</a:t>
            </a:r>
            <a:r>
              <a:rPr lang="en-GB" sz="1700" b="1" dirty="0" smtClean="0">
                <a:solidFill>
                  <a:srgbClr val="003399"/>
                </a:solidFill>
              </a:rPr>
              <a:t>lectron </a:t>
            </a:r>
            <a:r>
              <a:rPr lang="en-GB" sz="1700" b="1" dirty="0" smtClean="0">
                <a:solidFill>
                  <a:srgbClr val="FF0000"/>
                </a:solidFill>
              </a:rPr>
              <a:t>I</a:t>
            </a:r>
            <a:r>
              <a:rPr lang="en-GB" sz="1700" b="1" dirty="0" smtClean="0">
                <a:solidFill>
                  <a:srgbClr val="003399"/>
                </a:solidFill>
              </a:rPr>
              <a:t>on </a:t>
            </a:r>
            <a:r>
              <a:rPr lang="en-GB" sz="1700" b="1" dirty="0" smtClean="0">
                <a:solidFill>
                  <a:srgbClr val="FF0000"/>
                </a:solidFill>
              </a:rPr>
              <a:t>C</a:t>
            </a:r>
            <a:r>
              <a:rPr lang="en-GB" sz="1700" b="1" dirty="0" smtClean="0">
                <a:solidFill>
                  <a:srgbClr val="003399"/>
                </a:solidFill>
              </a:rPr>
              <a:t>ollider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Indiana University, Bloomington IN</a:t>
            </a:r>
            <a:endParaRPr lang="en-GB" sz="1700" b="1" i="1" dirty="0" smtClean="0">
              <a:solidFill>
                <a:srgbClr val="003399"/>
              </a:solidFill>
              <a:ea typeface="Arial" charset="0"/>
              <a:cs typeface="Arial" charset="0"/>
            </a:endParaRP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i="1" dirty="0" smtClean="0">
                <a:solidFill>
                  <a:srgbClr val="003399"/>
                </a:solidFill>
              </a:rPr>
              <a:t>August 20-22, 2012</a:t>
            </a: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1053322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Measuring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at EIC</a:t>
            </a:r>
          </a:p>
        </p:txBody>
      </p:sp>
      <p:pic>
        <p:nvPicPr>
          <p:cNvPr id="18439" name="Picture 15" descr="EIClog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17929" y="1197446"/>
            <a:ext cx="1214132" cy="1103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6" descr="BNL_log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278" y="1157604"/>
            <a:ext cx="2128840" cy="76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231" y="1943772"/>
            <a:ext cx="1924228" cy="481057"/>
          </a:xfrm>
          <a:prstGeom prst="rect">
            <a:avLst/>
          </a:prstGeom>
        </p:spPr>
      </p:pic>
      <p:grpSp>
        <p:nvGrpSpPr>
          <p:cNvPr id="27" name="Group 20"/>
          <p:cNvGrpSpPr>
            <a:grpSpLocks noChangeAspect="1"/>
          </p:cNvGrpSpPr>
          <p:nvPr/>
        </p:nvGrpSpPr>
        <p:grpSpPr>
          <a:xfrm>
            <a:off x="2857517" y="2936876"/>
            <a:ext cx="4960620" cy="2108261"/>
            <a:chOff x="2044700" y="3828737"/>
            <a:chExt cx="7086600" cy="3011801"/>
          </a:xfrm>
        </p:grpSpPr>
        <p:pic>
          <p:nvPicPr>
            <p:cNvPr id="28" name="Picture 27" descr="plotGPD2D.eps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t="21969" b="15787"/>
            <a:stretch/>
          </p:blipFill>
          <p:spPr>
            <a:xfrm>
              <a:off x="2044700" y="3828737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29" name="Straight Connector 28"/>
            <p:cNvCxnSpPr/>
            <p:nvPr/>
          </p:nvCxnSpPr>
          <p:spPr>
            <a:xfrm>
              <a:off x="2641600" y="5156200"/>
              <a:ext cx="50419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Picture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77" y="3159661"/>
            <a:ext cx="2377141" cy="1584761"/>
          </a:xfrm>
          <a:prstGeom prst="rect">
            <a:avLst/>
          </a:prstGeom>
        </p:spPr>
      </p:pic>
      <p:sp>
        <p:nvSpPr>
          <p:cNvPr id="33" name="Oval 32"/>
          <p:cNvSpPr/>
          <p:nvPr/>
        </p:nvSpPr>
        <p:spPr>
          <a:xfrm>
            <a:off x="1739681" y="3866099"/>
            <a:ext cx="840338" cy="1021609"/>
          </a:xfrm>
          <a:prstGeom prst="ellipse">
            <a:avLst/>
          </a:prstGeom>
          <a:noFill/>
          <a:ln w="349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-131560" y="4671171"/>
            <a:ext cx="2237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  <a:latin typeface="Brush Script MT Italic"/>
                <a:cs typeface="Brush Script MT Italic"/>
              </a:rPr>
              <a:t>“Dante’s Purgatory”</a:t>
            </a:r>
            <a:endParaRPr lang="en-US" dirty="0">
              <a:solidFill>
                <a:srgbClr val="0000FF"/>
              </a:solidFill>
              <a:latin typeface="Brush Script MT Italic"/>
              <a:cs typeface="Brush Script MT Italic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graphicFrame>
        <p:nvGraphicFramePr>
          <p:cNvPr id="38918" name="Object 6"/>
          <p:cNvGraphicFramePr>
            <a:graphicFrameLocks noChangeAspect="1"/>
          </p:cNvGraphicFramePr>
          <p:nvPr/>
        </p:nvGraphicFramePr>
        <p:xfrm>
          <a:off x="309811" y="3574383"/>
          <a:ext cx="2824163" cy="522287"/>
        </p:xfrm>
        <a:graphic>
          <a:graphicData uri="http://schemas.openxmlformats.org/presentationml/2006/ole">
            <p:oleObj spid="_x0000_s352259" name="Equation" r:id="rId3" imgW="2336800" imgH="431800" progId="Equation.3">
              <p:embed/>
            </p:oleObj>
          </a:graphicData>
        </a:graphic>
      </p:graphicFrame>
      <p:graphicFrame>
        <p:nvGraphicFramePr>
          <p:cNvPr id="38922" name="Object 10"/>
          <p:cNvGraphicFramePr>
            <a:graphicFrameLocks noChangeAspect="1"/>
          </p:cNvGraphicFramePr>
          <p:nvPr/>
        </p:nvGraphicFramePr>
        <p:xfrm>
          <a:off x="3711672" y="2982317"/>
          <a:ext cx="5238561" cy="1788001"/>
        </p:xfrm>
        <a:graphic>
          <a:graphicData uri="http://schemas.openxmlformats.org/presentationml/2006/ole">
            <p:oleObj spid="_x0000_s352263" name="Equation" r:id="rId4" imgW="4279900" imgH="1460500" progId="Equation.3">
              <p:embed/>
            </p:oleObj>
          </a:graphicData>
        </a:graphic>
      </p:graphicFrame>
      <p:sp>
        <p:nvSpPr>
          <p:cNvPr id="2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- BH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27" name="Group 26"/>
          <p:cNvGrpSpPr>
            <a:grpSpLocks/>
          </p:cNvGrpSpPr>
          <p:nvPr/>
        </p:nvGrpSpPr>
        <p:grpSpPr bwMode="auto">
          <a:xfrm>
            <a:off x="686797" y="799816"/>
            <a:ext cx="7453963" cy="1972171"/>
            <a:chOff x="499" y="488"/>
            <a:chExt cx="4512" cy="1269"/>
          </a:xfrm>
        </p:grpSpPr>
        <p:sp>
          <p:nvSpPr>
            <p:cNvPr id="28" name="Text Box 2"/>
            <p:cNvSpPr txBox="1">
              <a:spLocks noChangeArrowheads="1"/>
            </p:cNvSpPr>
            <p:nvPr/>
          </p:nvSpPr>
          <p:spPr bwMode="auto">
            <a:xfrm>
              <a:off x="3671" y="488"/>
              <a:ext cx="307" cy="23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square" lIns="90000" tIns="4680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b="1" dirty="0">
                  <a:solidFill>
                    <a:srgbClr val="333399"/>
                  </a:solidFill>
                  <a:latin typeface="Times New Roman" charset="0"/>
                </a:rPr>
                <a:t>BH</a:t>
              </a:r>
            </a:p>
          </p:txBody>
        </p:sp>
        <p:grpSp>
          <p:nvGrpSpPr>
            <p:cNvPr id="29" name="Group 28"/>
            <p:cNvGrpSpPr>
              <a:grpSpLocks/>
            </p:cNvGrpSpPr>
            <p:nvPr/>
          </p:nvGrpSpPr>
          <p:grpSpPr bwMode="auto">
            <a:xfrm>
              <a:off x="850" y="737"/>
              <a:ext cx="4145" cy="1020"/>
              <a:chOff x="850" y="737"/>
              <a:chExt cx="4145" cy="1020"/>
            </a:xfrm>
          </p:grpSpPr>
          <p:pic>
            <p:nvPicPr>
              <p:cNvPr id="54" name="Picture 4"/>
              <p:cNvPicPr>
                <a:picLocks noChangeAspect="1" noChangeArrowheads="1"/>
              </p:cNvPicPr>
              <p:nvPr/>
            </p:nvPicPr>
            <p:blipFill>
              <a:blip r:embed="rId5"/>
              <a:srcRect b="14287"/>
              <a:stretch>
                <a:fillRect/>
              </a:stretch>
            </p:blipFill>
            <p:spPr bwMode="auto">
              <a:xfrm>
                <a:off x="1064" y="737"/>
                <a:ext cx="3931" cy="102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sp>
            <p:nvSpPr>
              <p:cNvPr id="55" name="Rectangle 5"/>
              <p:cNvSpPr>
                <a:spLocks noChangeArrowheads="1"/>
              </p:cNvSpPr>
              <p:nvPr/>
            </p:nvSpPr>
            <p:spPr bwMode="auto">
              <a:xfrm>
                <a:off x="850" y="835"/>
                <a:ext cx="1770" cy="85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0" name="Text Box 6"/>
            <p:cNvSpPr txBox="1">
              <a:spLocks noChangeArrowheads="1"/>
            </p:cNvSpPr>
            <p:nvPr/>
          </p:nvSpPr>
          <p:spPr bwMode="auto">
            <a:xfrm>
              <a:off x="1157" y="488"/>
              <a:ext cx="553" cy="23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square" lIns="90000" tIns="4680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b="1" dirty="0">
                  <a:solidFill>
                    <a:srgbClr val="FF0000"/>
                  </a:solidFill>
                  <a:latin typeface="Times New Roman" charset="0"/>
                </a:rPr>
                <a:t>DVCS</a:t>
              </a:r>
            </a:p>
          </p:txBody>
        </p:sp>
        <p:grpSp>
          <p:nvGrpSpPr>
            <p:cNvPr id="31" name="Group 7"/>
            <p:cNvGrpSpPr>
              <a:grpSpLocks/>
            </p:cNvGrpSpPr>
            <p:nvPr/>
          </p:nvGrpSpPr>
          <p:grpSpPr bwMode="auto">
            <a:xfrm>
              <a:off x="574" y="669"/>
              <a:ext cx="1823" cy="1029"/>
              <a:chOff x="574" y="669"/>
              <a:chExt cx="1823" cy="1029"/>
            </a:xfrm>
          </p:grpSpPr>
          <p:graphicFrame>
            <p:nvGraphicFramePr>
              <p:cNvPr id="34" name="Object 2"/>
              <p:cNvGraphicFramePr>
                <a:graphicFrameLocks noChangeAspect="1"/>
              </p:cNvGraphicFramePr>
              <p:nvPr/>
            </p:nvGraphicFramePr>
            <p:xfrm>
              <a:off x="2094" y="1563"/>
              <a:ext cx="37" cy="72"/>
            </p:xfrm>
            <a:graphic>
              <a:graphicData uri="http://schemas.openxmlformats.org/presentationml/2006/ole">
                <p:oleObj spid="_x0000_s352265" name="Equation" r:id="rId6" imgW="76200" imgH="177800" progId="Equation.3">
                  <p:embed/>
                </p:oleObj>
              </a:graphicData>
            </a:graphic>
          </p:graphicFrame>
          <p:sp>
            <p:nvSpPr>
              <p:cNvPr id="35" name="Freeform 9"/>
              <p:cNvSpPr>
                <a:spLocks noChangeArrowheads="1"/>
              </p:cNvSpPr>
              <p:nvPr/>
            </p:nvSpPr>
            <p:spPr bwMode="auto">
              <a:xfrm flipV="1">
                <a:off x="1380" y="1213"/>
                <a:ext cx="364" cy="43"/>
              </a:xfrm>
              <a:custGeom>
                <a:avLst/>
                <a:gdLst>
                  <a:gd name="T0" fmla="*/ 0 w 777"/>
                  <a:gd name="T1" fmla="*/ 0 h 133"/>
                  <a:gd name="T2" fmla="*/ 0 w 777"/>
                  <a:gd name="T3" fmla="*/ 0 h 133"/>
                  <a:gd name="T4" fmla="*/ 1 w 777"/>
                  <a:gd name="T5" fmla="*/ 0 h 133"/>
                  <a:gd name="T6" fmla="*/ 0 60000 65536"/>
                  <a:gd name="T7" fmla="*/ 0 60000 65536"/>
                  <a:gd name="T8" fmla="*/ 0 60000 65536"/>
                  <a:gd name="T9" fmla="*/ 0 w 777"/>
                  <a:gd name="T10" fmla="*/ 0 h 133"/>
                  <a:gd name="T11" fmla="*/ 777 w 777"/>
                  <a:gd name="T12" fmla="*/ 133 h 1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10"/>
              <p:cNvSpPr>
                <a:spLocks noChangeArrowheads="1"/>
              </p:cNvSpPr>
              <p:nvPr/>
            </p:nvSpPr>
            <p:spPr bwMode="auto">
              <a:xfrm rot="5400000">
                <a:off x="1450" y="1399"/>
                <a:ext cx="343" cy="58"/>
              </a:xfrm>
              <a:custGeom>
                <a:avLst/>
                <a:gdLst>
                  <a:gd name="T0" fmla="*/ 0 w 1875"/>
                  <a:gd name="T1" fmla="*/ 0 h 290"/>
                  <a:gd name="T2" fmla="*/ 0 w 1875"/>
                  <a:gd name="T3" fmla="*/ 0 h 290"/>
                  <a:gd name="T4" fmla="*/ 0 w 1875"/>
                  <a:gd name="T5" fmla="*/ 0 h 290"/>
                  <a:gd name="T6" fmla="*/ 0 w 1875"/>
                  <a:gd name="T7" fmla="*/ 0 h 290"/>
                  <a:gd name="T8" fmla="*/ 0 w 1875"/>
                  <a:gd name="T9" fmla="*/ 0 h 290"/>
                  <a:gd name="T10" fmla="*/ 0 w 1875"/>
                  <a:gd name="T11" fmla="*/ 0 h 290"/>
                  <a:gd name="T12" fmla="*/ 0 w 1875"/>
                  <a:gd name="T13" fmla="*/ 0 h 290"/>
                  <a:gd name="T14" fmla="*/ 0 w 1875"/>
                  <a:gd name="T15" fmla="*/ 0 h 290"/>
                  <a:gd name="T16" fmla="*/ 0 w 1875"/>
                  <a:gd name="T17" fmla="*/ 0 h 290"/>
                  <a:gd name="T18" fmla="*/ 0 w 1875"/>
                  <a:gd name="T19" fmla="*/ 0 h 290"/>
                  <a:gd name="T20" fmla="*/ 0 w 1875"/>
                  <a:gd name="T21" fmla="*/ 0 h 290"/>
                  <a:gd name="T22" fmla="*/ 0 w 1875"/>
                  <a:gd name="T23" fmla="*/ 0 h 290"/>
                  <a:gd name="T24" fmla="*/ 0 w 1875"/>
                  <a:gd name="T25" fmla="*/ 0 h 290"/>
                  <a:gd name="T26" fmla="*/ 0 w 1875"/>
                  <a:gd name="T27" fmla="*/ 0 h 290"/>
                  <a:gd name="T28" fmla="*/ 0 w 1875"/>
                  <a:gd name="T29" fmla="*/ 0 h 290"/>
                  <a:gd name="T30" fmla="*/ 0 w 1875"/>
                  <a:gd name="T31" fmla="*/ 0 h 290"/>
                  <a:gd name="T32" fmla="*/ 0 w 1875"/>
                  <a:gd name="T33" fmla="*/ 0 h 290"/>
                  <a:gd name="T34" fmla="*/ 0 w 1875"/>
                  <a:gd name="T35" fmla="*/ 0 h 290"/>
                  <a:gd name="T36" fmla="*/ 0 w 1875"/>
                  <a:gd name="T37" fmla="*/ 0 h 290"/>
                  <a:gd name="T38" fmla="*/ 0 w 1875"/>
                  <a:gd name="T39" fmla="*/ 0 h 290"/>
                  <a:gd name="T40" fmla="*/ 0 w 1875"/>
                  <a:gd name="T41" fmla="*/ 0 h 290"/>
                  <a:gd name="T42" fmla="*/ 0 w 1875"/>
                  <a:gd name="T43" fmla="*/ 0 h 290"/>
                  <a:gd name="T44" fmla="*/ 0 w 1875"/>
                  <a:gd name="T45" fmla="*/ 0 h 290"/>
                  <a:gd name="T46" fmla="*/ 0 w 1875"/>
                  <a:gd name="T47" fmla="*/ 0 h 290"/>
                  <a:gd name="T48" fmla="*/ 0 w 1875"/>
                  <a:gd name="T49" fmla="*/ 0 h 290"/>
                  <a:gd name="T50" fmla="*/ 0 w 1875"/>
                  <a:gd name="T51" fmla="*/ 0 h 290"/>
                  <a:gd name="T52" fmla="*/ 0 w 1875"/>
                  <a:gd name="T53" fmla="*/ 0 h 290"/>
                  <a:gd name="T54" fmla="*/ 0 w 1875"/>
                  <a:gd name="T55" fmla="*/ 0 h 290"/>
                  <a:gd name="T56" fmla="*/ 0 w 1875"/>
                  <a:gd name="T57" fmla="*/ 0 h 290"/>
                  <a:gd name="T58" fmla="*/ 0 w 1875"/>
                  <a:gd name="T59" fmla="*/ 0 h 290"/>
                  <a:gd name="T60" fmla="*/ 0 w 1875"/>
                  <a:gd name="T61" fmla="*/ 0 h 290"/>
                  <a:gd name="T62" fmla="*/ 0 w 1875"/>
                  <a:gd name="T63" fmla="*/ 0 h 290"/>
                  <a:gd name="T64" fmla="*/ 0 w 1875"/>
                  <a:gd name="T65" fmla="*/ 0 h 290"/>
                  <a:gd name="T66" fmla="*/ 0 w 1875"/>
                  <a:gd name="T67" fmla="*/ 0 h 290"/>
                  <a:gd name="T68" fmla="*/ 0 w 1875"/>
                  <a:gd name="T69" fmla="*/ 0 h 290"/>
                  <a:gd name="T70" fmla="*/ 0 w 1875"/>
                  <a:gd name="T71" fmla="*/ 0 h 290"/>
                  <a:gd name="T72" fmla="*/ 0 w 1875"/>
                  <a:gd name="T73" fmla="*/ 0 h 290"/>
                  <a:gd name="T74" fmla="*/ 0 w 1875"/>
                  <a:gd name="T75" fmla="*/ 0 h 290"/>
                  <a:gd name="T76" fmla="*/ 0 w 1875"/>
                  <a:gd name="T77" fmla="*/ 0 h 290"/>
                  <a:gd name="T78" fmla="*/ 0 w 1875"/>
                  <a:gd name="T79" fmla="*/ 0 h 290"/>
                  <a:gd name="T80" fmla="*/ 0 w 1875"/>
                  <a:gd name="T81" fmla="*/ 0 h 290"/>
                  <a:gd name="T82" fmla="*/ 0 w 1875"/>
                  <a:gd name="T83" fmla="*/ 0 h 290"/>
                  <a:gd name="T84" fmla="*/ 0 w 1875"/>
                  <a:gd name="T85" fmla="*/ 0 h 290"/>
                  <a:gd name="T86" fmla="*/ 0 w 1875"/>
                  <a:gd name="T87" fmla="*/ 0 h 290"/>
                  <a:gd name="T88" fmla="*/ 0 w 1875"/>
                  <a:gd name="T89" fmla="*/ 0 h 290"/>
                  <a:gd name="T90" fmla="*/ 0 w 1875"/>
                  <a:gd name="T91" fmla="*/ 0 h 290"/>
                  <a:gd name="T92" fmla="*/ 0 w 1875"/>
                  <a:gd name="T93" fmla="*/ 0 h 290"/>
                  <a:gd name="T94" fmla="*/ 0 w 1875"/>
                  <a:gd name="T95" fmla="*/ 0 h 290"/>
                  <a:gd name="T96" fmla="*/ 0 w 1875"/>
                  <a:gd name="T97" fmla="*/ 0 h 290"/>
                  <a:gd name="T98" fmla="*/ 0 w 1875"/>
                  <a:gd name="T99" fmla="*/ 0 h 290"/>
                  <a:gd name="T100" fmla="*/ 0 w 1875"/>
                  <a:gd name="T101" fmla="*/ 0 h 29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5"/>
                  <a:gd name="T154" fmla="*/ 0 h 290"/>
                  <a:gd name="T155" fmla="*/ 1875 w 1875"/>
                  <a:gd name="T156" fmla="*/ 290 h 29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5" h="290">
                    <a:moveTo>
                      <a:pt x="0" y="143"/>
                    </a:moveTo>
                    <a:cubicBezTo>
                      <a:pt x="9" y="143"/>
                      <a:pt x="43" y="143"/>
                      <a:pt x="53" y="143"/>
                    </a:cubicBezTo>
                    <a:cubicBezTo>
                      <a:pt x="63" y="143"/>
                      <a:pt x="51" y="128"/>
                      <a:pt x="59" y="144"/>
                    </a:cubicBezTo>
                    <a:cubicBezTo>
                      <a:pt x="67" y="160"/>
                      <a:pt x="82" y="215"/>
                      <a:pt x="102" y="239"/>
                    </a:cubicBezTo>
                    <a:cubicBezTo>
                      <a:pt x="122" y="263"/>
                      <a:pt x="153" y="288"/>
                      <a:pt x="179" y="288"/>
                    </a:cubicBezTo>
                    <a:cubicBezTo>
                      <a:pt x="205" y="288"/>
                      <a:pt x="235" y="270"/>
                      <a:pt x="258" y="239"/>
                    </a:cubicBezTo>
                    <a:cubicBezTo>
                      <a:pt x="281" y="208"/>
                      <a:pt x="314" y="141"/>
                      <a:pt x="318" y="102"/>
                    </a:cubicBezTo>
                    <a:cubicBezTo>
                      <a:pt x="322" y="63"/>
                      <a:pt x="295" y="2"/>
                      <a:pt x="285" y="2"/>
                    </a:cubicBezTo>
                    <a:cubicBezTo>
                      <a:pt x="275" y="2"/>
                      <a:pt x="250" y="61"/>
                      <a:pt x="255" y="101"/>
                    </a:cubicBezTo>
                    <a:cubicBezTo>
                      <a:pt x="260" y="141"/>
                      <a:pt x="291" y="208"/>
                      <a:pt x="314" y="240"/>
                    </a:cubicBezTo>
                    <a:cubicBezTo>
                      <a:pt x="337" y="272"/>
                      <a:pt x="368" y="290"/>
                      <a:pt x="395" y="290"/>
                    </a:cubicBezTo>
                    <a:cubicBezTo>
                      <a:pt x="422" y="290"/>
                      <a:pt x="453" y="269"/>
                      <a:pt x="476" y="237"/>
                    </a:cubicBezTo>
                    <a:cubicBezTo>
                      <a:pt x="499" y="205"/>
                      <a:pt x="527" y="137"/>
                      <a:pt x="531" y="98"/>
                    </a:cubicBezTo>
                    <a:cubicBezTo>
                      <a:pt x="535" y="59"/>
                      <a:pt x="508" y="2"/>
                      <a:pt x="498" y="2"/>
                    </a:cubicBezTo>
                    <a:cubicBezTo>
                      <a:pt x="488" y="2"/>
                      <a:pt x="464" y="59"/>
                      <a:pt x="468" y="98"/>
                    </a:cubicBezTo>
                    <a:cubicBezTo>
                      <a:pt x="472" y="137"/>
                      <a:pt x="501" y="204"/>
                      <a:pt x="524" y="236"/>
                    </a:cubicBezTo>
                    <a:cubicBezTo>
                      <a:pt x="547" y="268"/>
                      <a:pt x="578" y="290"/>
                      <a:pt x="605" y="290"/>
                    </a:cubicBezTo>
                    <a:cubicBezTo>
                      <a:pt x="632" y="290"/>
                      <a:pt x="665" y="268"/>
                      <a:pt x="689" y="236"/>
                    </a:cubicBezTo>
                    <a:cubicBezTo>
                      <a:pt x="713" y="204"/>
                      <a:pt x="743" y="134"/>
                      <a:pt x="747" y="95"/>
                    </a:cubicBezTo>
                    <a:cubicBezTo>
                      <a:pt x="751" y="56"/>
                      <a:pt x="725" y="0"/>
                      <a:pt x="714" y="0"/>
                    </a:cubicBezTo>
                    <a:cubicBezTo>
                      <a:pt x="703" y="0"/>
                      <a:pt x="677" y="59"/>
                      <a:pt x="681" y="98"/>
                    </a:cubicBezTo>
                    <a:cubicBezTo>
                      <a:pt x="685" y="137"/>
                      <a:pt x="715" y="202"/>
                      <a:pt x="738" y="234"/>
                    </a:cubicBezTo>
                    <a:cubicBezTo>
                      <a:pt x="761" y="266"/>
                      <a:pt x="794" y="290"/>
                      <a:pt x="822" y="290"/>
                    </a:cubicBezTo>
                    <a:cubicBezTo>
                      <a:pt x="850" y="290"/>
                      <a:pt x="882" y="269"/>
                      <a:pt x="905" y="237"/>
                    </a:cubicBezTo>
                    <a:cubicBezTo>
                      <a:pt x="928" y="205"/>
                      <a:pt x="958" y="138"/>
                      <a:pt x="962" y="99"/>
                    </a:cubicBezTo>
                    <a:cubicBezTo>
                      <a:pt x="966" y="60"/>
                      <a:pt x="938" y="2"/>
                      <a:pt x="927" y="2"/>
                    </a:cubicBezTo>
                    <a:cubicBezTo>
                      <a:pt x="916" y="2"/>
                      <a:pt x="891" y="60"/>
                      <a:pt x="896" y="99"/>
                    </a:cubicBezTo>
                    <a:cubicBezTo>
                      <a:pt x="901" y="138"/>
                      <a:pt x="933" y="208"/>
                      <a:pt x="956" y="239"/>
                    </a:cubicBezTo>
                    <a:cubicBezTo>
                      <a:pt x="979" y="270"/>
                      <a:pt x="1008" y="288"/>
                      <a:pt x="1035" y="288"/>
                    </a:cubicBezTo>
                    <a:cubicBezTo>
                      <a:pt x="1062" y="288"/>
                      <a:pt x="1095" y="268"/>
                      <a:pt x="1118" y="237"/>
                    </a:cubicBezTo>
                    <a:cubicBezTo>
                      <a:pt x="1141" y="206"/>
                      <a:pt x="1171" y="140"/>
                      <a:pt x="1175" y="101"/>
                    </a:cubicBezTo>
                    <a:cubicBezTo>
                      <a:pt x="1179" y="62"/>
                      <a:pt x="1153" y="2"/>
                      <a:pt x="1142" y="2"/>
                    </a:cubicBezTo>
                    <a:cubicBezTo>
                      <a:pt x="1131" y="2"/>
                      <a:pt x="1105" y="59"/>
                      <a:pt x="1109" y="99"/>
                    </a:cubicBezTo>
                    <a:cubicBezTo>
                      <a:pt x="1113" y="139"/>
                      <a:pt x="1146" y="209"/>
                      <a:pt x="1169" y="240"/>
                    </a:cubicBezTo>
                    <a:cubicBezTo>
                      <a:pt x="1192" y="271"/>
                      <a:pt x="1223" y="288"/>
                      <a:pt x="1250" y="288"/>
                    </a:cubicBezTo>
                    <a:cubicBezTo>
                      <a:pt x="1277" y="288"/>
                      <a:pt x="1307" y="270"/>
                      <a:pt x="1331" y="239"/>
                    </a:cubicBezTo>
                    <a:cubicBezTo>
                      <a:pt x="1355" y="208"/>
                      <a:pt x="1389" y="141"/>
                      <a:pt x="1394" y="102"/>
                    </a:cubicBezTo>
                    <a:cubicBezTo>
                      <a:pt x="1399" y="63"/>
                      <a:pt x="1370" y="3"/>
                      <a:pt x="1359" y="3"/>
                    </a:cubicBezTo>
                    <a:cubicBezTo>
                      <a:pt x="1348" y="3"/>
                      <a:pt x="1322" y="62"/>
                      <a:pt x="1326" y="101"/>
                    </a:cubicBezTo>
                    <a:cubicBezTo>
                      <a:pt x="1330" y="140"/>
                      <a:pt x="1362" y="207"/>
                      <a:pt x="1385" y="239"/>
                    </a:cubicBezTo>
                    <a:cubicBezTo>
                      <a:pt x="1408" y="271"/>
                      <a:pt x="1437" y="290"/>
                      <a:pt x="1464" y="290"/>
                    </a:cubicBezTo>
                    <a:cubicBezTo>
                      <a:pt x="1491" y="290"/>
                      <a:pt x="1524" y="272"/>
                      <a:pt x="1547" y="240"/>
                    </a:cubicBezTo>
                    <a:cubicBezTo>
                      <a:pt x="1570" y="208"/>
                      <a:pt x="1598" y="140"/>
                      <a:pt x="1602" y="101"/>
                    </a:cubicBezTo>
                    <a:cubicBezTo>
                      <a:pt x="1606" y="62"/>
                      <a:pt x="1585" y="3"/>
                      <a:pt x="1574" y="3"/>
                    </a:cubicBezTo>
                    <a:cubicBezTo>
                      <a:pt x="1563" y="3"/>
                      <a:pt x="1534" y="60"/>
                      <a:pt x="1538" y="99"/>
                    </a:cubicBezTo>
                    <a:cubicBezTo>
                      <a:pt x="1542" y="138"/>
                      <a:pt x="1574" y="208"/>
                      <a:pt x="1598" y="240"/>
                    </a:cubicBezTo>
                    <a:cubicBezTo>
                      <a:pt x="1622" y="272"/>
                      <a:pt x="1654" y="290"/>
                      <a:pt x="1680" y="290"/>
                    </a:cubicBezTo>
                    <a:cubicBezTo>
                      <a:pt x="1706" y="290"/>
                      <a:pt x="1738" y="264"/>
                      <a:pt x="1757" y="240"/>
                    </a:cubicBezTo>
                    <a:cubicBezTo>
                      <a:pt x="1776" y="216"/>
                      <a:pt x="1788" y="162"/>
                      <a:pt x="1796" y="146"/>
                    </a:cubicBezTo>
                    <a:cubicBezTo>
                      <a:pt x="1804" y="130"/>
                      <a:pt x="1793" y="146"/>
                      <a:pt x="1806" y="146"/>
                    </a:cubicBezTo>
                    <a:cubicBezTo>
                      <a:pt x="1819" y="146"/>
                      <a:pt x="1861" y="144"/>
                      <a:pt x="1875" y="144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1"/>
              <p:cNvSpPr>
                <a:spLocks noChangeArrowheads="1"/>
              </p:cNvSpPr>
              <p:nvPr/>
            </p:nvSpPr>
            <p:spPr bwMode="auto">
              <a:xfrm rot="5400000">
                <a:off x="1531" y="1295"/>
                <a:ext cx="343" cy="59"/>
              </a:xfrm>
              <a:custGeom>
                <a:avLst/>
                <a:gdLst>
                  <a:gd name="T0" fmla="*/ 0 w 1875"/>
                  <a:gd name="T1" fmla="*/ 0 h 290"/>
                  <a:gd name="T2" fmla="*/ 0 w 1875"/>
                  <a:gd name="T3" fmla="*/ 0 h 290"/>
                  <a:gd name="T4" fmla="*/ 0 w 1875"/>
                  <a:gd name="T5" fmla="*/ 0 h 290"/>
                  <a:gd name="T6" fmla="*/ 0 w 1875"/>
                  <a:gd name="T7" fmla="*/ 0 h 290"/>
                  <a:gd name="T8" fmla="*/ 0 w 1875"/>
                  <a:gd name="T9" fmla="*/ 0 h 290"/>
                  <a:gd name="T10" fmla="*/ 0 w 1875"/>
                  <a:gd name="T11" fmla="*/ 0 h 290"/>
                  <a:gd name="T12" fmla="*/ 0 w 1875"/>
                  <a:gd name="T13" fmla="*/ 0 h 290"/>
                  <a:gd name="T14" fmla="*/ 0 w 1875"/>
                  <a:gd name="T15" fmla="*/ 0 h 290"/>
                  <a:gd name="T16" fmla="*/ 0 w 1875"/>
                  <a:gd name="T17" fmla="*/ 0 h 290"/>
                  <a:gd name="T18" fmla="*/ 0 w 1875"/>
                  <a:gd name="T19" fmla="*/ 0 h 290"/>
                  <a:gd name="T20" fmla="*/ 0 w 1875"/>
                  <a:gd name="T21" fmla="*/ 0 h 290"/>
                  <a:gd name="T22" fmla="*/ 0 w 1875"/>
                  <a:gd name="T23" fmla="*/ 0 h 290"/>
                  <a:gd name="T24" fmla="*/ 0 w 1875"/>
                  <a:gd name="T25" fmla="*/ 0 h 290"/>
                  <a:gd name="T26" fmla="*/ 0 w 1875"/>
                  <a:gd name="T27" fmla="*/ 0 h 290"/>
                  <a:gd name="T28" fmla="*/ 0 w 1875"/>
                  <a:gd name="T29" fmla="*/ 0 h 290"/>
                  <a:gd name="T30" fmla="*/ 0 w 1875"/>
                  <a:gd name="T31" fmla="*/ 0 h 290"/>
                  <a:gd name="T32" fmla="*/ 0 w 1875"/>
                  <a:gd name="T33" fmla="*/ 0 h 290"/>
                  <a:gd name="T34" fmla="*/ 0 w 1875"/>
                  <a:gd name="T35" fmla="*/ 0 h 290"/>
                  <a:gd name="T36" fmla="*/ 0 w 1875"/>
                  <a:gd name="T37" fmla="*/ 0 h 290"/>
                  <a:gd name="T38" fmla="*/ 0 w 1875"/>
                  <a:gd name="T39" fmla="*/ 0 h 290"/>
                  <a:gd name="T40" fmla="*/ 0 w 1875"/>
                  <a:gd name="T41" fmla="*/ 0 h 290"/>
                  <a:gd name="T42" fmla="*/ 0 w 1875"/>
                  <a:gd name="T43" fmla="*/ 0 h 290"/>
                  <a:gd name="T44" fmla="*/ 0 w 1875"/>
                  <a:gd name="T45" fmla="*/ 0 h 290"/>
                  <a:gd name="T46" fmla="*/ 0 w 1875"/>
                  <a:gd name="T47" fmla="*/ 0 h 290"/>
                  <a:gd name="T48" fmla="*/ 0 w 1875"/>
                  <a:gd name="T49" fmla="*/ 0 h 290"/>
                  <a:gd name="T50" fmla="*/ 0 w 1875"/>
                  <a:gd name="T51" fmla="*/ 0 h 290"/>
                  <a:gd name="T52" fmla="*/ 0 w 1875"/>
                  <a:gd name="T53" fmla="*/ 0 h 290"/>
                  <a:gd name="T54" fmla="*/ 0 w 1875"/>
                  <a:gd name="T55" fmla="*/ 0 h 290"/>
                  <a:gd name="T56" fmla="*/ 0 w 1875"/>
                  <a:gd name="T57" fmla="*/ 0 h 290"/>
                  <a:gd name="T58" fmla="*/ 0 w 1875"/>
                  <a:gd name="T59" fmla="*/ 0 h 290"/>
                  <a:gd name="T60" fmla="*/ 0 w 1875"/>
                  <a:gd name="T61" fmla="*/ 0 h 290"/>
                  <a:gd name="T62" fmla="*/ 0 w 1875"/>
                  <a:gd name="T63" fmla="*/ 0 h 290"/>
                  <a:gd name="T64" fmla="*/ 0 w 1875"/>
                  <a:gd name="T65" fmla="*/ 0 h 290"/>
                  <a:gd name="T66" fmla="*/ 0 w 1875"/>
                  <a:gd name="T67" fmla="*/ 0 h 290"/>
                  <a:gd name="T68" fmla="*/ 0 w 1875"/>
                  <a:gd name="T69" fmla="*/ 0 h 290"/>
                  <a:gd name="T70" fmla="*/ 0 w 1875"/>
                  <a:gd name="T71" fmla="*/ 0 h 290"/>
                  <a:gd name="T72" fmla="*/ 0 w 1875"/>
                  <a:gd name="T73" fmla="*/ 0 h 290"/>
                  <a:gd name="T74" fmla="*/ 0 w 1875"/>
                  <a:gd name="T75" fmla="*/ 0 h 290"/>
                  <a:gd name="T76" fmla="*/ 0 w 1875"/>
                  <a:gd name="T77" fmla="*/ 0 h 290"/>
                  <a:gd name="T78" fmla="*/ 0 w 1875"/>
                  <a:gd name="T79" fmla="*/ 0 h 290"/>
                  <a:gd name="T80" fmla="*/ 0 w 1875"/>
                  <a:gd name="T81" fmla="*/ 0 h 290"/>
                  <a:gd name="T82" fmla="*/ 0 w 1875"/>
                  <a:gd name="T83" fmla="*/ 0 h 290"/>
                  <a:gd name="T84" fmla="*/ 0 w 1875"/>
                  <a:gd name="T85" fmla="*/ 0 h 290"/>
                  <a:gd name="T86" fmla="*/ 0 w 1875"/>
                  <a:gd name="T87" fmla="*/ 0 h 290"/>
                  <a:gd name="T88" fmla="*/ 0 w 1875"/>
                  <a:gd name="T89" fmla="*/ 0 h 290"/>
                  <a:gd name="T90" fmla="*/ 0 w 1875"/>
                  <a:gd name="T91" fmla="*/ 0 h 290"/>
                  <a:gd name="T92" fmla="*/ 0 w 1875"/>
                  <a:gd name="T93" fmla="*/ 0 h 290"/>
                  <a:gd name="T94" fmla="*/ 0 w 1875"/>
                  <a:gd name="T95" fmla="*/ 0 h 290"/>
                  <a:gd name="T96" fmla="*/ 0 w 1875"/>
                  <a:gd name="T97" fmla="*/ 0 h 290"/>
                  <a:gd name="T98" fmla="*/ 0 w 1875"/>
                  <a:gd name="T99" fmla="*/ 0 h 290"/>
                  <a:gd name="T100" fmla="*/ 0 w 1875"/>
                  <a:gd name="T101" fmla="*/ 0 h 29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5"/>
                  <a:gd name="T154" fmla="*/ 0 h 290"/>
                  <a:gd name="T155" fmla="*/ 1875 w 1875"/>
                  <a:gd name="T156" fmla="*/ 290 h 29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5" h="290">
                    <a:moveTo>
                      <a:pt x="0" y="143"/>
                    </a:moveTo>
                    <a:cubicBezTo>
                      <a:pt x="9" y="143"/>
                      <a:pt x="43" y="143"/>
                      <a:pt x="53" y="143"/>
                    </a:cubicBezTo>
                    <a:cubicBezTo>
                      <a:pt x="63" y="143"/>
                      <a:pt x="51" y="128"/>
                      <a:pt x="59" y="144"/>
                    </a:cubicBezTo>
                    <a:cubicBezTo>
                      <a:pt x="67" y="160"/>
                      <a:pt x="82" y="215"/>
                      <a:pt x="102" y="239"/>
                    </a:cubicBezTo>
                    <a:cubicBezTo>
                      <a:pt x="122" y="263"/>
                      <a:pt x="153" y="288"/>
                      <a:pt x="179" y="288"/>
                    </a:cubicBezTo>
                    <a:cubicBezTo>
                      <a:pt x="205" y="288"/>
                      <a:pt x="235" y="270"/>
                      <a:pt x="258" y="239"/>
                    </a:cubicBezTo>
                    <a:cubicBezTo>
                      <a:pt x="281" y="208"/>
                      <a:pt x="314" y="141"/>
                      <a:pt x="318" y="102"/>
                    </a:cubicBezTo>
                    <a:cubicBezTo>
                      <a:pt x="322" y="63"/>
                      <a:pt x="295" y="2"/>
                      <a:pt x="285" y="2"/>
                    </a:cubicBezTo>
                    <a:cubicBezTo>
                      <a:pt x="275" y="2"/>
                      <a:pt x="250" y="61"/>
                      <a:pt x="255" y="101"/>
                    </a:cubicBezTo>
                    <a:cubicBezTo>
                      <a:pt x="260" y="141"/>
                      <a:pt x="291" y="208"/>
                      <a:pt x="314" y="240"/>
                    </a:cubicBezTo>
                    <a:cubicBezTo>
                      <a:pt x="337" y="272"/>
                      <a:pt x="368" y="290"/>
                      <a:pt x="395" y="290"/>
                    </a:cubicBezTo>
                    <a:cubicBezTo>
                      <a:pt x="422" y="290"/>
                      <a:pt x="453" y="269"/>
                      <a:pt x="476" y="237"/>
                    </a:cubicBezTo>
                    <a:cubicBezTo>
                      <a:pt x="499" y="205"/>
                      <a:pt x="527" y="137"/>
                      <a:pt x="531" y="98"/>
                    </a:cubicBezTo>
                    <a:cubicBezTo>
                      <a:pt x="535" y="59"/>
                      <a:pt x="508" y="2"/>
                      <a:pt x="498" y="2"/>
                    </a:cubicBezTo>
                    <a:cubicBezTo>
                      <a:pt x="488" y="2"/>
                      <a:pt x="464" y="59"/>
                      <a:pt x="468" y="98"/>
                    </a:cubicBezTo>
                    <a:cubicBezTo>
                      <a:pt x="472" y="137"/>
                      <a:pt x="501" y="204"/>
                      <a:pt x="524" y="236"/>
                    </a:cubicBezTo>
                    <a:cubicBezTo>
                      <a:pt x="547" y="268"/>
                      <a:pt x="578" y="290"/>
                      <a:pt x="605" y="290"/>
                    </a:cubicBezTo>
                    <a:cubicBezTo>
                      <a:pt x="632" y="290"/>
                      <a:pt x="665" y="268"/>
                      <a:pt x="689" y="236"/>
                    </a:cubicBezTo>
                    <a:cubicBezTo>
                      <a:pt x="713" y="204"/>
                      <a:pt x="743" y="134"/>
                      <a:pt x="747" y="95"/>
                    </a:cubicBezTo>
                    <a:cubicBezTo>
                      <a:pt x="751" y="56"/>
                      <a:pt x="725" y="0"/>
                      <a:pt x="714" y="0"/>
                    </a:cubicBezTo>
                    <a:cubicBezTo>
                      <a:pt x="703" y="0"/>
                      <a:pt x="677" y="59"/>
                      <a:pt x="681" y="98"/>
                    </a:cubicBezTo>
                    <a:cubicBezTo>
                      <a:pt x="685" y="137"/>
                      <a:pt x="715" y="202"/>
                      <a:pt x="738" y="234"/>
                    </a:cubicBezTo>
                    <a:cubicBezTo>
                      <a:pt x="761" y="266"/>
                      <a:pt x="794" y="290"/>
                      <a:pt x="822" y="290"/>
                    </a:cubicBezTo>
                    <a:cubicBezTo>
                      <a:pt x="850" y="290"/>
                      <a:pt x="882" y="269"/>
                      <a:pt x="905" y="237"/>
                    </a:cubicBezTo>
                    <a:cubicBezTo>
                      <a:pt x="928" y="205"/>
                      <a:pt x="958" y="138"/>
                      <a:pt x="962" y="99"/>
                    </a:cubicBezTo>
                    <a:cubicBezTo>
                      <a:pt x="966" y="60"/>
                      <a:pt x="938" y="2"/>
                      <a:pt x="927" y="2"/>
                    </a:cubicBezTo>
                    <a:cubicBezTo>
                      <a:pt x="916" y="2"/>
                      <a:pt x="891" y="60"/>
                      <a:pt x="896" y="99"/>
                    </a:cubicBezTo>
                    <a:cubicBezTo>
                      <a:pt x="901" y="138"/>
                      <a:pt x="933" y="208"/>
                      <a:pt x="956" y="239"/>
                    </a:cubicBezTo>
                    <a:cubicBezTo>
                      <a:pt x="979" y="270"/>
                      <a:pt x="1008" y="288"/>
                      <a:pt x="1035" y="288"/>
                    </a:cubicBezTo>
                    <a:cubicBezTo>
                      <a:pt x="1062" y="288"/>
                      <a:pt x="1095" y="268"/>
                      <a:pt x="1118" y="237"/>
                    </a:cubicBezTo>
                    <a:cubicBezTo>
                      <a:pt x="1141" y="206"/>
                      <a:pt x="1171" y="140"/>
                      <a:pt x="1175" y="101"/>
                    </a:cubicBezTo>
                    <a:cubicBezTo>
                      <a:pt x="1179" y="62"/>
                      <a:pt x="1153" y="2"/>
                      <a:pt x="1142" y="2"/>
                    </a:cubicBezTo>
                    <a:cubicBezTo>
                      <a:pt x="1131" y="2"/>
                      <a:pt x="1105" y="59"/>
                      <a:pt x="1109" y="99"/>
                    </a:cubicBezTo>
                    <a:cubicBezTo>
                      <a:pt x="1113" y="139"/>
                      <a:pt x="1146" y="209"/>
                      <a:pt x="1169" y="240"/>
                    </a:cubicBezTo>
                    <a:cubicBezTo>
                      <a:pt x="1192" y="271"/>
                      <a:pt x="1223" y="288"/>
                      <a:pt x="1250" y="288"/>
                    </a:cubicBezTo>
                    <a:cubicBezTo>
                      <a:pt x="1277" y="288"/>
                      <a:pt x="1307" y="270"/>
                      <a:pt x="1331" y="239"/>
                    </a:cubicBezTo>
                    <a:cubicBezTo>
                      <a:pt x="1355" y="208"/>
                      <a:pt x="1389" y="141"/>
                      <a:pt x="1394" y="102"/>
                    </a:cubicBezTo>
                    <a:cubicBezTo>
                      <a:pt x="1399" y="63"/>
                      <a:pt x="1370" y="3"/>
                      <a:pt x="1359" y="3"/>
                    </a:cubicBezTo>
                    <a:cubicBezTo>
                      <a:pt x="1348" y="3"/>
                      <a:pt x="1322" y="62"/>
                      <a:pt x="1326" y="101"/>
                    </a:cubicBezTo>
                    <a:cubicBezTo>
                      <a:pt x="1330" y="140"/>
                      <a:pt x="1362" y="207"/>
                      <a:pt x="1385" y="239"/>
                    </a:cubicBezTo>
                    <a:cubicBezTo>
                      <a:pt x="1408" y="271"/>
                      <a:pt x="1437" y="290"/>
                      <a:pt x="1464" y="290"/>
                    </a:cubicBezTo>
                    <a:cubicBezTo>
                      <a:pt x="1491" y="290"/>
                      <a:pt x="1524" y="272"/>
                      <a:pt x="1547" y="240"/>
                    </a:cubicBezTo>
                    <a:cubicBezTo>
                      <a:pt x="1570" y="208"/>
                      <a:pt x="1598" y="140"/>
                      <a:pt x="1602" y="101"/>
                    </a:cubicBezTo>
                    <a:cubicBezTo>
                      <a:pt x="1606" y="62"/>
                      <a:pt x="1585" y="3"/>
                      <a:pt x="1574" y="3"/>
                    </a:cubicBezTo>
                    <a:cubicBezTo>
                      <a:pt x="1563" y="3"/>
                      <a:pt x="1534" y="60"/>
                      <a:pt x="1538" y="99"/>
                    </a:cubicBezTo>
                    <a:cubicBezTo>
                      <a:pt x="1542" y="138"/>
                      <a:pt x="1574" y="208"/>
                      <a:pt x="1598" y="240"/>
                    </a:cubicBezTo>
                    <a:cubicBezTo>
                      <a:pt x="1622" y="272"/>
                      <a:pt x="1654" y="290"/>
                      <a:pt x="1680" y="290"/>
                    </a:cubicBezTo>
                    <a:cubicBezTo>
                      <a:pt x="1706" y="290"/>
                      <a:pt x="1738" y="264"/>
                      <a:pt x="1757" y="240"/>
                    </a:cubicBezTo>
                    <a:cubicBezTo>
                      <a:pt x="1776" y="216"/>
                      <a:pt x="1788" y="162"/>
                      <a:pt x="1796" y="146"/>
                    </a:cubicBezTo>
                    <a:cubicBezTo>
                      <a:pt x="1804" y="130"/>
                      <a:pt x="1793" y="146"/>
                      <a:pt x="1806" y="146"/>
                    </a:cubicBezTo>
                    <a:cubicBezTo>
                      <a:pt x="1819" y="146"/>
                      <a:pt x="1861" y="144"/>
                      <a:pt x="1875" y="144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Line 12"/>
              <p:cNvSpPr>
                <a:spLocks noChangeShapeType="1"/>
              </p:cNvSpPr>
              <p:nvPr/>
            </p:nvSpPr>
            <p:spPr bwMode="auto">
              <a:xfrm flipV="1">
                <a:off x="1157" y="1527"/>
                <a:ext cx="394" cy="43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Line 13"/>
              <p:cNvSpPr>
                <a:spLocks noChangeShapeType="1"/>
              </p:cNvSpPr>
              <p:nvPr/>
            </p:nvSpPr>
            <p:spPr bwMode="auto">
              <a:xfrm>
                <a:off x="1744" y="1529"/>
                <a:ext cx="352" cy="36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Oval 14"/>
              <p:cNvSpPr>
                <a:spLocks noChangeArrowheads="1"/>
              </p:cNvSpPr>
              <p:nvPr/>
            </p:nvSpPr>
            <p:spPr bwMode="auto">
              <a:xfrm>
                <a:off x="1547" y="1455"/>
                <a:ext cx="196" cy="178"/>
              </a:xfrm>
              <a:prstGeom prst="ellipse">
                <a:avLst/>
              </a:prstGeom>
              <a:solidFill>
                <a:srgbClr val="FFFFFF"/>
              </a:solidFill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Text Box 15"/>
              <p:cNvSpPr txBox="1">
                <a:spLocks noChangeArrowheads="1"/>
              </p:cNvSpPr>
              <p:nvPr/>
            </p:nvSpPr>
            <p:spPr bwMode="auto">
              <a:xfrm>
                <a:off x="1026" y="1429"/>
                <a:ext cx="194" cy="269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100" b="1" dirty="0" err="1">
                    <a:solidFill>
                      <a:srgbClr val="000000"/>
                    </a:solidFill>
                  </a:rPr>
                  <a:t>p</a:t>
                </a:r>
                <a:endParaRPr lang="it-IT" sz="2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Freeform 16"/>
              <p:cNvSpPr>
                <a:spLocks noChangeArrowheads="1"/>
              </p:cNvSpPr>
              <p:nvPr/>
            </p:nvSpPr>
            <p:spPr bwMode="auto">
              <a:xfrm>
                <a:off x="1384" y="1153"/>
                <a:ext cx="360" cy="47"/>
              </a:xfrm>
              <a:custGeom>
                <a:avLst/>
                <a:gdLst>
                  <a:gd name="T0" fmla="*/ 0 w 777"/>
                  <a:gd name="T1" fmla="*/ 0 h 133"/>
                  <a:gd name="T2" fmla="*/ 0 w 777"/>
                  <a:gd name="T3" fmla="*/ 0 h 133"/>
                  <a:gd name="T4" fmla="*/ 1 w 777"/>
                  <a:gd name="T5" fmla="*/ 0 h 133"/>
                  <a:gd name="T6" fmla="*/ 0 60000 65536"/>
                  <a:gd name="T7" fmla="*/ 0 60000 65536"/>
                  <a:gd name="T8" fmla="*/ 0 60000 65536"/>
                  <a:gd name="T9" fmla="*/ 0 w 777"/>
                  <a:gd name="T10" fmla="*/ 0 h 133"/>
                  <a:gd name="T11" fmla="*/ 777 w 777"/>
                  <a:gd name="T12" fmla="*/ 133 h 1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17"/>
              <p:cNvSpPr>
                <a:spLocks noChangeArrowheads="1"/>
              </p:cNvSpPr>
              <p:nvPr/>
            </p:nvSpPr>
            <p:spPr bwMode="auto">
              <a:xfrm flipH="1">
                <a:off x="1744" y="1153"/>
                <a:ext cx="231" cy="47"/>
              </a:xfrm>
              <a:custGeom>
                <a:avLst/>
                <a:gdLst>
                  <a:gd name="T0" fmla="*/ 0 w 777"/>
                  <a:gd name="T1" fmla="*/ 0 h 133"/>
                  <a:gd name="T2" fmla="*/ 0 w 777"/>
                  <a:gd name="T3" fmla="*/ 0 h 133"/>
                  <a:gd name="T4" fmla="*/ 0 w 777"/>
                  <a:gd name="T5" fmla="*/ 0 h 133"/>
                  <a:gd name="T6" fmla="*/ 0 60000 65536"/>
                  <a:gd name="T7" fmla="*/ 0 60000 65536"/>
                  <a:gd name="T8" fmla="*/ 0 60000 65536"/>
                  <a:gd name="T9" fmla="*/ 0 w 777"/>
                  <a:gd name="T10" fmla="*/ 0 h 133"/>
                  <a:gd name="T11" fmla="*/ 777 w 777"/>
                  <a:gd name="T12" fmla="*/ 133 h 1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18"/>
              <p:cNvSpPr>
                <a:spLocks noChangeArrowheads="1"/>
              </p:cNvSpPr>
              <p:nvPr/>
            </p:nvSpPr>
            <p:spPr bwMode="auto">
              <a:xfrm flipH="1" flipV="1">
                <a:off x="1744" y="1208"/>
                <a:ext cx="231" cy="47"/>
              </a:xfrm>
              <a:custGeom>
                <a:avLst/>
                <a:gdLst>
                  <a:gd name="T0" fmla="*/ 0 w 777"/>
                  <a:gd name="T1" fmla="*/ 0 h 133"/>
                  <a:gd name="T2" fmla="*/ 0 w 777"/>
                  <a:gd name="T3" fmla="*/ 0 h 133"/>
                  <a:gd name="T4" fmla="*/ 0 w 777"/>
                  <a:gd name="T5" fmla="*/ 0 h 133"/>
                  <a:gd name="T6" fmla="*/ 0 60000 65536"/>
                  <a:gd name="T7" fmla="*/ 0 60000 65536"/>
                  <a:gd name="T8" fmla="*/ 0 60000 65536"/>
                  <a:gd name="T9" fmla="*/ 0 w 777"/>
                  <a:gd name="T10" fmla="*/ 0 h 133"/>
                  <a:gd name="T11" fmla="*/ 777 w 777"/>
                  <a:gd name="T12" fmla="*/ 133 h 1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19"/>
              <p:cNvSpPr>
                <a:spLocks noChangeArrowheads="1"/>
              </p:cNvSpPr>
              <p:nvPr/>
            </p:nvSpPr>
            <p:spPr bwMode="auto">
              <a:xfrm rot="480000">
                <a:off x="1171" y="1016"/>
                <a:ext cx="218" cy="178"/>
              </a:xfrm>
              <a:custGeom>
                <a:avLst/>
                <a:gdLst>
                  <a:gd name="T0" fmla="*/ 1 w 380"/>
                  <a:gd name="T1" fmla="*/ 1 h 311"/>
                  <a:gd name="T2" fmla="*/ 1 w 380"/>
                  <a:gd name="T3" fmla="*/ 1 h 311"/>
                  <a:gd name="T4" fmla="*/ 1 w 380"/>
                  <a:gd name="T5" fmla="*/ 1 h 311"/>
                  <a:gd name="T6" fmla="*/ 1 w 380"/>
                  <a:gd name="T7" fmla="*/ 1 h 311"/>
                  <a:gd name="T8" fmla="*/ 1 w 380"/>
                  <a:gd name="T9" fmla="*/ 1 h 311"/>
                  <a:gd name="T10" fmla="*/ 1 w 380"/>
                  <a:gd name="T11" fmla="*/ 1 h 311"/>
                  <a:gd name="T12" fmla="*/ 2 w 380"/>
                  <a:gd name="T13" fmla="*/ 1 h 311"/>
                  <a:gd name="T14" fmla="*/ 1 w 380"/>
                  <a:gd name="T15" fmla="*/ 2 h 311"/>
                  <a:gd name="T16" fmla="*/ 2 w 380"/>
                  <a:gd name="T17" fmla="*/ 1 h 311"/>
                  <a:gd name="T18" fmla="*/ 2 w 380"/>
                  <a:gd name="T19" fmla="*/ 2 h 311"/>
                  <a:gd name="T20" fmla="*/ 2 w 380"/>
                  <a:gd name="T21" fmla="*/ 2 h 311"/>
                  <a:gd name="T22" fmla="*/ 2 w 380"/>
                  <a:gd name="T23" fmla="*/ 2 h 3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80"/>
                  <a:gd name="T37" fmla="*/ 0 h 311"/>
                  <a:gd name="T38" fmla="*/ 380 w 380"/>
                  <a:gd name="T39" fmla="*/ 311 h 31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80" h="311">
                    <a:moveTo>
                      <a:pt x="40" y="10"/>
                    </a:moveTo>
                    <a:cubicBezTo>
                      <a:pt x="36" y="20"/>
                      <a:pt x="0" y="70"/>
                      <a:pt x="15" y="71"/>
                    </a:cubicBezTo>
                    <a:cubicBezTo>
                      <a:pt x="29" y="70"/>
                      <a:pt x="116" y="0"/>
                      <a:pt x="125" y="9"/>
                    </a:cubicBezTo>
                    <a:cubicBezTo>
                      <a:pt x="136" y="19"/>
                      <a:pt x="64" y="116"/>
                      <a:pt x="74" y="126"/>
                    </a:cubicBezTo>
                    <a:cubicBezTo>
                      <a:pt x="84" y="135"/>
                      <a:pt x="174" y="56"/>
                      <a:pt x="185" y="66"/>
                    </a:cubicBezTo>
                    <a:cubicBezTo>
                      <a:pt x="194" y="75"/>
                      <a:pt x="124" y="172"/>
                      <a:pt x="134" y="182"/>
                    </a:cubicBezTo>
                    <a:cubicBezTo>
                      <a:pt x="145" y="191"/>
                      <a:pt x="235" y="111"/>
                      <a:pt x="245" y="121"/>
                    </a:cubicBezTo>
                    <a:cubicBezTo>
                      <a:pt x="256" y="131"/>
                      <a:pt x="184" y="228"/>
                      <a:pt x="194" y="237"/>
                    </a:cubicBezTo>
                    <a:cubicBezTo>
                      <a:pt x="205" y="247"/>
                      <a:pt x="294" y="169"/>
                      <a:pt x="305" y="179"/>
                    </a:cubicBezTo>
                    <a:cubicBezTo>
                      <a:pt x="315" y="189"/>
                      <a:pt x="244" y="284"/>
                      <a:pt x="254" y="293"/>
                    </a:cubicBezTo>
                    <a:cubicBezTo>
                      <a:pt x="265" y="303"/>
                      <a:pt x="352" y="232"/>
                      <a:pt x="366" y="235"/>
                    </a:cubicBezTo>
                    <a:cubicBezTo>
                      <a:pt x="380" y="238"/>
                      <a:pt x="345" y="295"/>
                      <a:pt x="339" y="311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20"/>
              <p:cNvSpPr>
                <a:spLocks noChangeArrowheads="1"/>
              </p:cNvSpPr>
              <p:nvPr/>
            </p:nvSpPr>
            <p:spPr bwMode="auto">
              <a:xfrm rot="-4320000">
                <a:off x="1988" y="1041"/>
                <a:ext cx="217" cy="178"/>
              </a:xfrm>
              <a:custGeom>
                <a:avLst/>
                <a:gdLst>
                  <a:gd name="T0" fmla="*/ 1 w 380"/>
                  <a:gd name="T1" fmla="*/ 1 h 311"/>
                  <a:gd name="T2" fmla="*/ 1 w 380"/>
                  <a:gd name="T3" fmla="*/ 1 h 311"/>
                  <a:gd name="T4" fmla="*/ 1 w 380"/>
                  <a:gd name="T5" fmla="*/ 1 h 311"/>
                  <a:gd name="T6" fmla="*/ 1 w 380"/>
                  <a:gd name="T7" fmla="*/ 1 h 311"/>
                  <a:gd name="T8" fmla="*/ 1 w 380"/>
                  <a:gd name="T9" fmla="*/ 1 h 311"/>
                  <a:gd name="T10" fmla="*/ 1 w 380"/>
                  <a:gd name="T11" fmla="*/ 1 h 311"/>
                  <a:gd name="T12" fmla="*/ 2 w 380"/>
                  <a:gd name="T13" fmla="*/ 1 h 311"/>
                  <a:gd name="T14" fmla="*/ 1 w 380"/>
                  <a:gd name="T15" fmla="*/ 2 h 311"/>
                  <a:gd name="T16" fmla="*/ 2 w 380"/>
                  <a:gd name="T17" fmla="*/ 1 h 311"/>
                  <a:gd name="T18" fmla="*/ 2 w 380"/>
                  <a:gd name="T19" fmla="*/ 2 h 311"/>
                  <a:gd name="T20" fmla="*/ 2 w 380"/>
                  <a:gd name="T21" fmla="*/ 2 h 311"/>
                  <a:gd name="T22" fmla="*/ 2 w 380"/>
                  <a:gd name="T23" fmla="*/ 2 h 3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80"/>
                  <a:gd name="T37" fmla="*/ 0 h 311"/>
                  <a:gd name="T38" fmla="*/ 380 w 380"/>
                  <a:gd name="T39" fmla="*/ 311 h 31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80" h="311">
                    <a:moveTo>
                      <a:pt x="40" y="10"/>
                    </a:moveTo>
                    <a:cubicBezTo>
                      <a:pt x="36" y="20"/>
                      <a:pt x="0" y="70"/>
                      <a:pt x="15" y="71"/>
                    </a:cubicBezTo>
                    <a:cubicBezTo>
                      <a:pt x="29" y="70"/>
                      <a:pt x="116" y="0"/>
                      <a:pt x="125" y="9"/>
                    </a:cubicBezTo>
                    <a:cubicBezTo>
                      <a:pt x="136" y="19"/>
                      <a:pt x="64" y="116"/>
                      <a:pt x="74" y="126"/>
                    </a:cubicBezTo>
                    <a:cubicBezTo>
                      <a:pt x="84" y="135"/>
                      <a:pt x="174" y="56"/>
                      <a:pt x="185" y="66"/>
                    </a:cubicBezTo>
                    <a:cubicBezTo>
                      <a:pt x="194" y="75"/>
                      <a:pt x="124" y="172"/>
                      <a:pt x="134" y="182"/>
                    </a:cubicBezTo>
                    <a:cubicBezTo>
                      <a:pt x="145" y="191"/>
                      <a:pt x="235" y="111"/>
                      <a:pt x="245" y="121"/>
                    </a:cubicBezTo>
                    <a:cubicBezTo>
                      <a:pt x="256" y="131"/>
                      <a:pt x="184" y="228"/>
                      <a:pt x="194" y="237"/>
                    </a:cubicBezTo>
                    <a:cubicBezTo>
                      <a:pt x="205" y="247"/>
                      <a:pt x="294" y="169"/>
                      <a:pt x="305" y="179"/>
                    </a:cubicBezTo>
                    <a:cubicBezTo>
                      <a:pt x="315" y="189"/>
                      <a:pt x="244" y="284"/>
                      <a:pt x="254" y="293"/>
                    </a:cubicBezTo>
                    <a:cubicBezTo>
                      <a:pt x="265" y="303"/>
                      <a:pt x="352" y="232"/>
                      <a:pt x="366" y="235"/>
                    </a:cubicBezTo>
                    <a:cubicBezTo>
                      <a:pt x="380" y="238"/>
                      <a:pt x="345" y="295"/>
                      <a:pt x="339" y="311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Text Box 21"/>
              <p:cNvSpPr txBox="1">
                <a:spLocks noChangeArrowheads="1"/>
              </p:cNvSpPr>
              <p:nvPr/>
            </p:nvSpPr>
            <p:spPr bwMode="auto">
              <a:xfrm>
                <a:off x="2041" y="1403"/>
                <a:ext cx="194" cy="269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100" b="1" dirty="0" err="1">
                    <a:solidFill>
                      <a:srgbClr val="000000"/>
                    </a:solidFill>
                  </a:rPr>
                  <a:t>p</a:t>
                </a:r>
                <a:endParaRPr lang="it-IT" sz="2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Text Box 22"/>
              <p:cNvSpPr txBox="1">
                <a:spLocks noChangeArrowheads="1"/>
              </p:cNvSpPr>
              <p:nvPr/>
            </p:nvSpPr>
            <p:spPr bwMode="auto">
              <a:xfrm>
                <a:off x="2197" y="786"/>
                <a:ext cx="200" cy="34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900" b="1" dirty="0">
                    <a:solidFill>
                      <a:srgbClr val="000000"/>
                    </a:solidFill>
                    <a:latin typeface="Symbol" charset="2"/>
                  </a:rPr>
                  <a:t></a:t>
                </a:r>
              </a:p>
            </p:txBody>
          </p:sp>
          <p:sp>
            <p:nvSpPr>
              <p:cNvPr id="49" name="Text Box 23"/>
              <p:cNvSpPr txBox="1">
                <a:spLocks noChangeArrowheads="1"/>
              </p:cNvSpPr>
              <p:nvPr/>
            </p:nvSpPr>
            <p:spPr bwMode="auto">
              <a:xfrm>
                <a:off x="999" y="1016"/>
                <a:ext cx="284" cy="34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900" b="1" dirty="0">
                    <a:solidFill>
                      <a:srgbClr val="000000"/>
                    </a:solidFill>
                    <a:latin typeface="Symbol" charset="2"/>
                  </a:rPr>
                  <a:t></a:t>
                </a:r>
                <a:r>
                  <a:rPr lang="it-IT" sz="2900" b="1" baseline="30000" dirty="0">
                    <a:solidFill>
                      <a:srgbClr val="000000"/>
                    </a:solidFill>
                    <a:latin typeface="Symbol" charset="2"/>
                  </a:rPr>
                  <a:t></a:t>
                </a:r>
              </a:p>
            </p:txBody>
          </p:sp>
          <p:sp>
            <p:nvSpPr>
              <p:cNvPr id="50" name="Line 24"/>
              <p:cNvSpPr>
                <a:spLocks noChangeShapeType="1"/>
              </p:cNvSpPr>
              <p:nvPr/>
            </p:nvSpPr>
            <p:spPr bwMode="auto">
              <a:xfrm>
                <a:off x="798" y="947"/>
                <a:ext cx="381" cy="34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Line 25"/>
              <p:cNvSpPr>
                <a:spLocks noChangeShapeType="1"/>
              </p:cNvSpPr>
              <p:nvPr/>
            </p:nvSpPr>
            <p:spPr bwMode="auto">
              <a:xfrm flipV="1">
                <a:off x="1179" y="804"/>
                <a:ext cx="381" cy="181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Text Box 26"/>
              <p:cNvSpPr txBox="1">
                <a:spLocks noChangeArrowheads="1"/>
              </p:cNvSpPr>
              <p:nvPr/>
            </p:nvSpPr>
            <p:spPr bwMode="auto">
              <a:xfrm>
                <a:off x="1528" y="669"/>
                <a:ext cx="189" cy="269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100" b="1" dirty="0">
                    <a:solidFill>
                      <a:srgbClr val="000000"/>
                    </a:solidFill>
                  </a:rPr>
                  <a:t>e</a:t>
                </a:r>
              </a:p>
            </p:txBody>
          </p:sp>
          <p:sp>
            <p:nvSpPr>
              <p:cNvPr id="53" name="Text Box 27"/>
              <p:cNvSpPr txBox="1">
                <a:spLocks noChangeArrowheads="1"/>
              </p:cNvSpPr>
              <p:nvPr/>
            </p:nvSpPr>
            <p:spPr bwMode="auto">
              <a:xfrm>
                <a:off x="574" y="842"/>
                <a:ext cx="189" cy="269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100" b="1" dirty="0">
                    <a:solidFill>
                      <a:srgbClr val="000000"/>
                    </a:solidFill>
                  </a:rPr>
                  <a:t>e</a:t>
                </a:r>
              </a:p>
            </p:txBody>
          </p:sp>
        </p:grpSp>
        <p:sp>
          <p:nvSpPr>
            <p:cNvPr id="32" name="Rectangle 28"/>
            <p:cNvSpPr>
              <a:spLocks noChangeArrowheads="1"/>
            </p:cNvSpPr>
            <p:nvPr/>
          </p:nvSpPr>
          <p:spPr bwMode="auto">
            <a:xfrm>
              <a:off x="2698" y="522"/>
              <a:ext cx="2313" cy="1145"/>
            </a:xfrm>
            <a:prstGeom prst="rect">
              <a:avLst/>
            </a:prstGeom>
            <a:noFill/>
            <a:ln w="19080">
              <a:solidFill>
                <a:srgbClr val="333399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29"/>
            <p:cNvSpPr>
              <a:spLocks noChangeArrowheads="1"/>
            </p:cNvSpPr>
            <p:nvPr/>
          </p:nvSpPr>
          <p:spPr bwMode="auto">
            <a:xfrm>
              <a:off x="499" y="522"/>
              <a:ext cx="1928" cy="1145"/>
            </a:xfrm>
            <a:prstGeom prst="rect">
              <a:avLst/>
            </a:prstGeom>
            <a:noFill/>
            <a:ln w="1908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19607" y="5271894"/>
            <a:ext cx="8930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Wingdings" charset="2"/>
              <a:buChar char="Ø"/>
            </a:pPr>
            <a:r>
              <a:rPr lang="en-US" dirty="0" smtClean="0">
                <a:solidFill>
                  <a:srgbClr val="FF0000"/>
                </a:solidFill>
              </a:rPr>
              <a:t>DVCS cross section measurement -&gt; </a:t>
            </a:r>
            <a:r>
              <a:rPr lang="en-US" dirty="0" smtClean="0"/>
              <a:t>BH must be removed</a:t>
            </a:r>
          </a:p>
          <a:p>
            <a:pPr marL="171450" indent="-171450">
              <a:buFont typeface="Wingdings" charset="2"/>
              <a:buChar char="Ø"/>
            </a:pPr>
            <a:r>
              <a:rPr lang="en-US" dirty="0" smtClean="0">
                <a:solidFill>
                  <a:srgbClr val="FF0000"/>
                </a:solidFill>
              </a:rPr>
              <a:t>Asymmetry measurement -&gt; </a:t>
            </a:r>
            <a:r>
              <a:rPr lang="en-US" dirty="0" smtClean="0"/>
              <a:t>BH must be part of the sample (we need the interference term)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686797" y="3675605"/>
            <a:ext cx="7453963" cy="1972171"/>
            <a:chOff x="499" y="488"/>
            <a:chExt cx="4512" cy="1269"/>
          </a:xfrm>
        </p:grpSpPr>
        <p:sp>
          <p:nvSpPr>
            <p:cNvPr id="38931" name="Text Box 2"/>
            <p:cNvSpPr txBox="1">
              <a:spLocks noChangeArrowheads="1"/>
            </p:cNvSpPr>
            <p:nvPr/>
          </p:nvSpPr>
          <p:spPr bwMode="auto">
            <a:xfrm>
              <a:off x="3671" y="488"/>
              <a:ext cx="307" cy="23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square" lIns="90000" tIns="4680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b="1" dirty="0">
                  <a:solidFill>
                    <a:srgbClr val="333399"/>
                  </a:solidFill>
                  <a:latin typeface="Times New Roman" charset="0"/>
                </a:rPr>
                <a:t>BH</a:t>
              </a:r>
            </a:p>
          </p:txBody>
        </p:sp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850" y="737"/>
              <a:ext cx="4145" cy="1020"/>
              <a:chOff x="850" y="737"/>
              <a:chExt cx="4145" cy="1020"/>
            </a:xfrm>
          </p:grpSpPr>
          <p:pic>
            <p:nvPicPr>
              <p:cNvPr id="38956" name="Picture 4"/>
              <p:cNvPicPr>
                <a:picLocks noChangeAspect="1" noChangeArrowheads="1"/>
              </p:cNvPicPr>
              <p:nvPr/>
            </p:nvPicPr>
            <p:blipFill>
              <a:blip r:embed="rId4"/>
              <a:srcRect b="14287"/>
              <a:stretch>
                <a:fillRect/>
              </a:stretch>
            </p:blipFill>
            <p:spPr bwMode="auto">
              <a:xfrm>
                <a:off x="1064" y="737"/>
                <a:ext cx="3931" cy="102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sp>
            <p:nvSpPr>
              <p:cNvPr id="38957" name="Rectangle 5"/>
              <p:cNvSpPr>
                <a:spLocks noChangeArrowheads="1"/>
              </p:cNvSpPr>
              <p:nvPr/>
            </p:nvSpPr>
            <p:spPr bwMode="auto">
              <a:xfrm>
                <a:off x="850" y="835"/>
                <a:ext cx="1770" cy="85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8933" name="Text Box 6"/>
            <p:cNvSpPr txBox="1">
              <a:spLocks noChangeArrowheads="1"/>
            </p:cNvSpPr>
            <p:nvPr/>
          </p:nvSpPr>
          <p:spPr bwMode="auto">
            <a:xfrm>
              <a:off x="1157" y="488"/>
              <a:ext cx="553" cy="23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square" lIns="90000" tIns="4680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b="1" dirty="0">
                  <a:solidFill>
                    <a:srgbClr val="FF0000"/>
                  </a:solidFill>
                  <a:latin typeface="Times New Roman" charset="0"/>
                </a:rPr>
                <a:t>DVCS</a:t>
              </a:r>
            </a:p>
          </p:txBody>
        </p:sp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574" y="669"/>
              <a:ext cx="1823" cy="1029"/>
              <a:chOff x="574" y="669"/>
              <a:chExt cx="1823" cy="1029"/>
            </a:xfrm>
          </p:grpSpPr>
          <p:graphicFrame>
            <p:nvGraphicFramePr>
              <p:cNvPr id="38914" name="Object 2"/>
              <p:cNvGraphicFramePr>
                <a:graphicFrameLocks noChangeAspect="1"/>
              </p:cNvGraphicFramePr>
              <p:nvPr/>
            </p:nvGraphicFramePr>
            <p:xfrm>
              <a:off x="2094" y="1563"/>
              <a:ext cx="37" cy="72"/>
            </p:xfrm>
            <a:graphic>
              <a:graphicData uri="http://schemas.openxmlformats.org/presentationml/2006/ole">
                <p:oleObj spid="_x0000_s89090" name="Equation" r:id="rId5" imgW="76200" imgH="177800" progId="Equation.3">
                  <p:embed/>
                </p:oleObj>
              </a:graphicData>
            </a:graphic>
          </p:graphicFrame>
          <p:sp>
            <p:nvSpPr>
              <p:cNvPr id="38937" name="Freeform 9"/>
              <p:cNvSpPr>
                <a:spLocks noChangeArrowheads="1"/>
              </p:cNvSpPr>
              <p:nvPr/>
            </p:nvSpPr>
            <p:spPr bwMode="auto">
              <a:xfrm flipV="1">
                <a:off x="1380" y="1213"/>
                <a:ext cx="364" cy="43"/>
              </a:xfrm>
              <a:custGeom>
                <a:avLst/>
                <a:gdLst>
                  <a:gd name="T0" fmla="*/ 0 w 777"/>
                  <a:gd name="T1" fmla="*/ 0 h 133"/>
                  <a:gd name="T2" fmla="*/ 0 w 777"/>
                  <a:gd name="T3" fmla="*/ 0 h 133"/>
                  <a:gd name="T4" fmla="*/ 1 w 777"/>
                  <a:gd name="T5" fmla="*/ 0 h 133"/>
                  <a:gd name="T6" fmla="*/ 0 60000 65536"/>
                  <a:gd name="T7" fmla="*/ 0 60000 65536"/>
                  <a:gd name="T8" fmla="*/ 0 60000 65536"/>
                  <a:gd name="T9" fmla="*/ 0 w 777"/>
                  <a:gd name="T10" fmla="*/ 0 h 133"/>
                  <a:gd name="T11" fmla="*/ 777 w 777"/>
                  <a:gd name="T12" fmla="*/ 133 h 1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38" name="Freeform 10"/>
              <p:cNvSpPr>
                <a:spLocks noChangeArrowheads="1"/>
              </p:cNvSpPr>
              <p:nvPr/>
            </p:nvSpPr>
            <p:spPr bwMode="auto">
              <a:xfrm rot="5400000">
                <a:off x="1450" y="1399"/>
                <a:ext cx="343" cy="58"/>
              </a:xfrm>
              <a:custGeom>
                <a:avLst/>
                <a:gdLst>
                  <a:gd name="T0" fmla="*/ 0 w 1875"/>
                  <a:gd name="T1" fmla="*/ 0 h 290"/>
                  <a:gd name="T2" fmla="*/ 0 w 1875"/>
                  <a:gd name="T3" fmla="*/ 0 h 290"/>
                  <a:gd name="T4" fmla="*/ 0 w 1875"/>
                  <a:gd name="T5" fmla="*/ 0 h 290"/>
                  <a:gd name="T6" fmla="*/ 0 w 1875"/>
                  <a:gd name="T7" fmla="*/ 0 h 290"/>
                  <a:gd name="T8" fmla="*/ 0 w 1875"/>
                  <a:gd name="T9" fmla="*/ 0 h 290"/>
                  <a:gd name="T10" fmla="*/ 0 w 1875"/>
                  <a:gd name="T11" fmla="*/ 0 h 290"/>
                  <a:gd name="T12" fmla="*/ 0 w 1875"/>
                  <a:gd name="T13" fmla="*/ 0 h 290"/>
                  <a:gd name="T14" fmla="*/ 0 w 1875"/>
                  <a:gd name="T15" fmla="*/ 0 h 290"/>
                  <a:gd name="T16" fmla="*/ 0 w 1875"/>
                  <a:gd name="T17" fmla="*/ 0 h 290"/>
                  <a:gd name="T18" fmla="*/ 0 w 1875"/>
                  <a:gd name="T19" fmla="*/ 0 h 290"/>
                  <a:gd name="T20" fmla="*/ 0 w 1875"/>
                  <a:gd name="T21" fmla="*/ 0 h 290"/>
                  <a:gd name="T22" fmla="*/ 0 w 1875"/>
                  <a:gd name="T23" fmla="*/ 0 h 290"/>
                  <a:gd name="T24" fmla="*/ 0 w 1875"/>
                  <a:gd name="T25" fmla="*/ 0 h 290"/>
                  <a:gd name="T26" fmla="*/ 0 w 1875"/>
                  <a:gd name="T27" fmla="*/ 0 h 290"/>
                  <a:gd name="T28" fmla="*/ 0 w 1875"/>
                  <a:gd name="T29" fmla="*/ 0 h 290"/>
                  <a:gd name="T30" fmla="*/ 0 w 1875"/>
                  <a:gd name="T31" fmla="*/ 0 h 290"/>
                  <a:gd name="T32" fmla="*/ 0 w 1875"/>
                  <a:gd name="T33" fmla="*/ 0 h 290"/>
                  <a:gd name="T34" fmla="*/ 0 w 1875"/>
                  <a:gd name="T35" fmla="*/ 0 h 290"/>
                  <a:gd name="T36" fmla="*/ 0 w 1875"/>
                  <a:gd name="T37" fmla="*/ 0 h 290"/>
                  <a:gd name="T38" fmla="*/ 0 w 1875"/>
                  <a:gd name="T39" fmla="*/ 0 h 290"/>
                  <a:gd name="T40" fmla="*/ 0 w 1875"/>
                  <a:gd name="T41" fmla="*/ 0 h 290"/>
                  <a:gd name="T42" fmla="*/ 0 w 1875"/>
                  <a:gd name="T43" fmla="*/ 0 h 290"/>
                  <a:gd name="T44" fmla="*/ 0 w 1875"/>
                  <a:gd name="T45" fmla="*/ 0 h 290"/>
                  <a:gd name="T46" fmla="*/ 0 w 1875"/>
                  <a:gd name="T47" fmla="*/ 0 h 290"/>
                  <a:gd name="T48" fmla="*/ 0 w 1875"/>
                  <a:gd name="T49" fmla="*/ 0 h 290"/>
                  <a:gd name="T50" fmla="*/ 0 w 1875"/>
                  <a:gd name="T51" fmla="*/ 0 h 290"/>
                  <a:gd name="T52" fmla="*/ 0 w 1875"/>
                  <a:gd name="T53" fmla="*/ 0 h 290"/>
                  <a:gd name="T54" fmla="*/ 0 w 1875"/>
                  <a:gd name="T55" fmla="*/ 0 h 290"/>
                  <a:gd name="T56" fmla="*/ 0 w 1875"/>
                  <a:gd name="T57" fmla="*/ 0 h 290"/>
                  <a:gd name="T58" fmla="*/ 0 w 1875"/>
                  <a:gd name="T59" fmla="*/ 0 h 290"/>
                  <a:gd name="T60" fmla="*/ 0 w 1875"/>
                  <a:gd name="T61" fmla="*/ 0 h 290"/>
                  <a:gd name="T62" fmla="*/ 0 w 1875"/>
                  <a:gd name="T63" fmla="*/ 0 h 290"/>
                  <a:gd name="T64" fmla="*/ 0 w 1875"/>
                  <a:gd name="T65" fmla="*/ 0 h 290"/>
                  <a:gd name="T66" fmla="*/ 0 w 1875"/>
                  <a:gd name="T67" fmla="*/ 0 h 290"/>
                  <a:gd name="T68" fmla="*/ 0 w 1875"/>
                  <a:gd name="T69" fmla="*/ 0 h 290"/>
                  <a:gd name="T70" fmla="*/ 0 w 1875"/>
                  <a:gd name="T71" fmla="*/ 0 h 290"/>
                  <a:gd name="T72" fmla="*/ 0 w 1875"/>
                  <a:gd name="T73" fmla="*/ 0 h 290"/>
                  <a:gd name="T74" fmla="*/ 0 w 1875"/>
                  <a:gd name="T75" fmla="*/ 0 h 290"/>
                  <a:gd name="T76" fmla="*/ 0 w 1875"/>
                  <a:gd name="T77" fmla="*/ 0 h 290"/>
                  <a:gd name="T78" fmla="*/ 0 w 1875"/>
                  <a:gd name="T79" fmla="*/ 0 h 290"/>
                  <a:gd name="T80" fmla="*/ 0 w 1875"/>
                  <a:gd name="T81" fmla="*/ 0 h 290"/>
                  <a:gd name="T82" fmla="*/ 0 w 1875"/>
                  <a:gd name="T83" fmla="*/ 0 h 290"/>
                  <a:gd name="T84" fmla="*/ 0 w 1875"/>
                  <a:gd name="T85" fmla="*/ 0 h 290"/>
                  <a:gd name="T86" fmla="*/ 0 w 1875"/>
                  <a:gd name="T87" fmla="*/ 0 h 290"/>
                  <a:gd name="T88" fmla="*/ 0 w 1875"/>
                  <a:gd name="T89" fmla="*/ 0 h 290"/>
                  <a:gd name="T90" fmla="*/ 0 w 1875"/>
                  <a:gd name="T91" fmla="*/ 0 h 290"/>
                  <a:gd name="T92" fmla="*/ 0 w 1875"/>
                  <a:gd name="T93" fmla="*/ 0 h 290"/>
                  <a:gd name="T94" fmla="*/ 0 w 1875"/>
                  <a:gd name="T95" fmla="*/ 0 h 290"/>
                  <a:gd name="T96" fmla="*/ 0 w 1875"/>
                  <a:gd name="T97" fmla="*/ 0 h 290"/>
                  <a:gd name="T98" fmla="*/ 0 w 1875"/>
                  <a:gd name="T99" fmla="*/ 0 h 290"/>
                  <a:gd name="T100" fmla="*/ 0 w 1875"/>
                  <a:gd name="T101" fmla="*/ 0 h 29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5"/>
                  <a:gd name="T154" fmla="*/ 0 h 290"/>
                  <a:gd name="T155" fmla="*/ 1875 w 1875"/>
                  <a:gd name="T156" fmla="*/ 290 h 29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5" h="290">
                    <a:moveTo>
                      <a:pt x="0" y="143"/>
                    </a:moveTo>
                    <a:cubicBezTo>
                      <a:pt x="9" y="143"/>
                      <a:pt x="43" y="143"/>
                      <a:pt x="53" y="143"/>
                    </a:cubicBezTo>
                    <a:cubicBezTo>
                      <a:pt x="63" y="143"/>
                      <a:pt x="51" y="128"/>
                      <a:pt x="59" y="144"/>
                    </a:cubicBezTo>
                    <a:cubicBezTo>
                      <a:pt x="67" y="160"/>
                      <a:pt x="82" y="215"/>
                      <a:pt x="102" y="239"/>
                    </a:cubicBezTo>
                    <a:cubicBezTo>
                      <a:pt x="122" y="263"/>
                      <a:pt x="153" y="288"/>
                      <a:pt x="179" y="288"/>
                    </a:cubicBezTo>
                    <a:cubicBezTo>
                      <a:pt x="205" y="288"/>
                      <a:pt x="235" y="270"/>
                      <a:pt x="258" y="239"/>
                    </a:cubicBezTo>
                    <a:cubicBezTo>
                      <a:pt x="281" y="208"/>
                      <a:pt x="314" y="141"/>
                      <a:pt x="318" y="102"/>
                    </a:cubicBezTo>
                    <a:cubicBezTo>
                      <a:pt x="322" y="63"/>
                      <a:pt x="295" y="2"/>
                      <a:pt x="285" y="2"/>
                    </a:cubicBezTo>
                    <a:cubicBezTo>
                      <a:pt x="275" y="2"/>
                      <a:pt x="250" y="61"/>
                      <a:pt x="255" y="101"/>
                    </a:cubicBezTo>
                    <a:cubicBezTo>
                      <a:pt x="260" y="141"/>
                      <a:pt x="291" y="208"/>
                      <a:pt x="314" y="240"/>
                    </a:cubicBezTo>
                    <a:cubicBezTo>
                      <a:pt x="337" y="272"/>
                      <a:pt x="368" y="290"/>
                      <a:pt x="395" y="290"/>
                    </a:cubicBezTo>
                    <a:cubicBezTo>
                      <a:pt x="422" y="290"/>
                      <a:pt x="453" y="269"/>
                      <a:pt x="476" y="237"/>
                    </a:cubicBezTo>
                    <a:cubicBezTo>
                      <a:pt x="499" y="205"/>
                      <a:pt x="527" y="137"/>
                      <a:pt x="531" y="98"/>
                    </a:cubicBezTo>
                    <a:cubicBezTo>
                      <a:pt x="535" y="59"/>
                      <a:pt x="508" y="2"/>
                      <a:pt x="498" y="2"/>
                    </a:cubicBezTo>
                    <a:cubicBezTo>
                      <a:pt x="488" y="2"/>
                      <a:pt x="464" y="59"/>
                      <a:pt x="468" y="98"/>
                    </a:cubicBezTo>
                    <a:cubicBezTo>
                      <a:pt x="472" y="137"/>
                      <a:pt x="501" y="204"/>
                      <a:pt x="524" y="236"/>
                    </a:cubicBezTo>
                    <a:cubicBezTo>
                      <a:pt x="547" y="268"/>
                      <a:pt x="578" y="290"/>
                      <a:pt x="605" y="290"/>
                    </a:cubicBezTo>
                    <a:cubicBezTo>
                      <a:pt x="632" y="290"/>
                      <a:pt x="665" y="268"/>
                      <a:pt x="689" y="236"/>
                    </a:cubicBezTo>
                    <a:cubicBezTo>
                      <a:pt x="713" y="204"/>
                      <a:pt x="743" y="134"/>
                      <a:pt x="747" y="95"/>
                    </a:cubicBezTo>
                    <a:cubicBezTo>
                      <a:pt x="751" y="56"/>
                      <a:pt x="725" y="0"/>
                      <a:pt x="714" y="0"/>
                    </a:cubicBezTo>
                    <a:cubicBezTo>
                      <a:pt x="703" y="0"/>
                      <a:pt x="677" y="59"/>
                      <a:pt x="681" y="98"/>
                    </a:cubicBezTo>
                    <a:cubicBezTo>
                      <a:pt x="685" y="137"/>
                      <a:pt x="715" y="202"/>
                      <a:pt x="738" y="234"/>
                    </a:cubicBezTo>
                    <a:cubicBezTo>
                      <a:pt x="761" y="266"/>
                      <a:pt x="794" y="290"/>
                      <a:pt x="822" y="290"/>
                    </a:cubicBezTo>
                    <a:cubicBezTo>
                      <a:pt x="850" y="290"/>
                      <a:pt x="882" y="269"/>
                      <a:pt x="905" y="237"/>
                    </a:cubicBezTo>
                    <a:cubicBezTo>
                      <a:pt x="928" y="205"/>
                      <a:pt x="958" y="138"/>
                      <a:pt x="962" y="99"/>
                    </a:cubicBezTo>
                    <a:cubicBezTo>
                      <a:pt x="966" y="60"/>
                      <a:pt x="938" y="2"/>
                      <a:pt x="927" y="2"/>
                    </a:cubicBezTo>
                    <a:cubicBezTo>
                      <a:pt x="916" y="2"/>
                      <a:pt x="891" y="60"/>
                      <a:pt x="896" y="99"/>
                    </a:cubicBezTo>
                    <a:cubicBezTo>
                      <a:pt x="901" y="138"/>
                      <a:pt x="933" y="208"/>
                      <a:pt x="956" y="239"/>
                    </a:cubicBezTo>
                    <a:cubicBezTo>
                      <a:pt x="979" y="270"/>
                      <a:pt x="1008" y="288"/>
                      <a:pt x="1035" y="288"/>
                    </a:cubicBezTo>
                    <a:cubicBezTo>
                      <a:pt x="1062" y="288"/>
                      <a:pt x="1095" y="268"/>
                      <a:pt x="1118" y="237"/>
                    </a:cubicBezTo>
                    <a:cubicBezTo>
                      <a:pt x="1141" y="206"/>
                      <a:pt x="1171" y="140"/>
                      <a:pt x="1175" y="101"/>
                    </a:cubicBezTo>
                    <a:cubicBezTo>
                      <a:pt x="1179" y="62"/>
                      <a:pt x="1153" y="2"/>
                      <a:pt x="1142" y="2"/>
                    </a:cubicBezTo>
                    <a:cubicBezTo>
                      <a:pt x="1131" y="2"/>
                      <a:pt x="1105" y="59"/>
                      <a:pt x="1109" y="99"/>
                    </a:cubicBezTo>
                    <a:cubicBezTo>
                      <a:pt x="1113" y="139"/>
                      <a:pt x="1146" y="209"/>
                      <a:pt x="1169" y="240"/>
                    </a:cubicBezTo>
                    <a:cubicBezTo>
                      <a:pt x="1192" y="271"/>
                      <a:pt x="1223" y="288"/>
                      <a:pt x="1250" y="288"/>
                    </a:cubicBezTo>
                    <a:cubicBezTo>
                      <a:pt x="1277" y="288"/>
                      <a:pt x="1307" y="270"/>
                      <a:pt x="1331" y="239"/>
                    </a:cubicBezTo>
                    <a:cubicBezTo>
                      <a:pt x="1355" y="208"/>
                      <a:pt x="1389" y="141"/>
                      <a:pt x="1394" y="102"/>
                    </a:cubicBezTo>
                    <a:cubicBezTo>
                      <a:pt x="1399" y="63"/>
                      <a:pt x="1370" y="3"/>
                      <a:pt x="1359" y="3"/>
                    </a:cubicBezTo>
                    <a:cubicBezTo>
                      <a:pt x="1348" y="3"/>
                      <a:pt x="1322" y="62"/>
                      <a:pt x="1326" y="101"/>
                    </a:cubicBezTo>
                    <a:cubicBezTo>
                      <a:pt x="1330" y="140"/>
                      <a:pt x="1362" y="207"/>
                      <a:pt x="1385" y="239"/>
                    </a:cubicBezTo>
                    <a:cubicBezTo>
                      <a:pt x="1408" y="271"/>
                      <a:pt x="1437" y="290"/>
                      <a:pt x="1464" y="290"/>
                    </a:cubicBezTo>
                    <a:cubicBezTo>
                      <a:pt x="1491" y="290"/>
                      <a:pt x="1524" y="272"/>
                      <a:pt x="1547" y="240"/>
                    </a:cubicBezTo>
                    <a:cubicBezTo>
                      <a:pt x="1570" y="208"/>
                      <a:pt x="1598" y="140"/>
                      <a:pt x="1602" y="101"/>
                    </a:cubicBezTo>
                    <a:cubicBezTo>
                      <a:pt x="1606" y="62"/>
                      <a:pt x="1585" y="3"/>
                      <a:pt x="1574" y="3"/>
                    </a:cubicBezTo>
                    <a:cubicBezTo>
                      <a:pt x="1563" y="3"/>
                      <a:pt x="1534" y="60"/>
                      <a:pt x="1538" y="99"/>
                    </a:cubicBezTo>
                    <a:cubicBezTo>
                      <a:pt x="1542" y="138"/>
                      <a:pt x="1574" y="208"/>
                      <a:pt x="1598" y="240"/>
                    </a:cubicBezTo>
                    <a:cubicBezTo>
                      <a:pt x="1622" y="272"/>
                      <a:pt x="1654" y="290"/>
                      <a:pt x="1680" y="290"/>
                    </a:cubicBezTo>
                    <a:cubicBezTo>
                      <a:pt x="1706" y="290"/>
                      <a:pt x="1738" y="264"/>
                      <a:pt x="1757" y="240"/>
                    </a:cubicBezTo>
                    <a:cubicBezTo>
                      <a:pt x="1776" y="216"/>
                      <a:pt x="1788" y="162"/>
                      <a:pt x="1796" y="146"/>
                    </a:cubicBezTo>
                    <a:cubicBezTo>
                      <a:pt x="1804" y="130"/>
                      <a:pt x="1793" y="146"/>
                      <a:pt x="1806" y="146"/>
                    </a:cubicBezTo>
                    <a:cubicBezTo>
                      <a:pt x="1819" y="146"/>
                      <a:pt x="1861" y="144"/>
                      <a:pt x="1875" y="144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39" name="Freeform 11"/>
              <p:cNvSpPr>
                <a:spLocks noChangeArrowheads="1"/>
              </p:cNvSpPr>
              <p:nvPr/>
            </p:nvSpPr>
            <p:spPr bwMode="auto">
              <a:xfrm rot="5400000">
                <a:off x="1531" y="1295"/>
                <a:ext cx="343" cy="59"/>
              </a:xfrm>
              <a:custGeom>
                <a:avLst/>
                <a:gdLst>
                  <a:gd name="T0" fmla="*/ 0 w 1875"/>
                  <a:gd name="T1" fmla="*/ 0 h 290"/>
                  <a:gd name="T2" fmla="*/ 0 w 1875"/>
                  <a:gd name="T3" fmla="*/ 0 h 290"/>
                  <a:gd name="T4" fmla="*/ 0 w 1875"/>
                  <a:gd name="T5" fmla="*/ 0 h 290"/>
                  <a:gd name="T6" fmla="*/ 0 w 1875"/>
                  <a:gd name="T7" fmla="*/ 0 h 290"/>
                  <a:gd name="T8" fmla="*/ 0 w 1875"/>
                  <a:gd name="T9" fmla="*/ 0 h 290"/>
                  <a:gd name="T10" fmla="*/ 0 w 1875"/>
                  <a:gd name="T11" fmla="*/ 0 h 290"/>
                  <a:gd name="T12" fmla="*/ 0 w 1875"/>
                  <a:gd name="T13" fmla="*/ 0 h 290"/>
                  <a:gd name="T14" fmla="*/ 0 w 1875"/>
                  <a:gd name="T15" fmla="*/ 0 h 290"/>
                  <a:gd name="T16" fmla="*/ 0 w 1875"/>
                  <a:gd name="T17" fmla="*/ 0 h 290"/>
                  <a:gd name="T18" fmla="*/ 0 w 1875"/>
                  <a:gd name="T19" fmla="*/ 0 h 290"/>
                  <a:gd name="T20" fmla="*/ 0 w 1875"/>
                  <a:gd name="T21" fmla="*/ 0 h 290"/>
                  <a:gd name="T22" fmla="*/ 0 w 1875"/>
                  <a:gd name="T23" fmla="*/ 0 h 290"/>
                  <a:gd name="T24" fmla="*/ 0 w 1875"/>
                  <a:gd name="T25" fmla="*/ 0 h 290"/>
                  <a:gd name="T26" fmla="*/ 0 w 1875"/>
                  <a:gd name="T27" fmla="*/ 0 h 290"/>
                  <a:gd name="T28" fmla="*/ 0 w 1875"/>
                  <a:gd name="T29" fmla="*/ 0 h 290"/>
                  <a:gd name="T30" fmla="*/ 0 w 1875"/>
                  <a:gd name="T31" fmla="*/ 0 h 290"/>
                  <a:gd name="T32" fmla="*/ 0 w 1875"/>
                  <a:gd name="T33" fmla="*/ 0 h 290"/>
                  <a:gd name="T34" fmla="*/ 0 w 1875"/>
                  <a:gd name="T35" fmla="*/ 0 h 290"/>
                  <a:gd name="T36" fmla="*/ 0 w 1875"/>
                  <a:gd name="T37" fmla="*/ 0 h 290"/>
                  <a:gd name="T38" fmla="*/ 0 w 1875"/>
                  <a:gd name="T39" fmla="*/ 0 h 290"/>
                  <a:gd name="T40" fmla="*/ 0 w 1875"/>
                  <a:gd name="T41" fmla="*/ 0 h 290"/>
                  <a:gd name="T42" fmla="*/ 0 w 1875"/>
                  <a:gd name="T43" fmla="*/ 0 h 290"/>
                  <a:gd name="T44" fmla="*/ 0 w 1875"/>
                  <a:gd name="T45" fmla="*/ 0 h 290"/>
                  <a:gd name="T46" fmla="*/ 0 w 1875"/>
                  <a:gd name="T47" fmla="*/ 0 h 290"/>
                  <a:gd name="T48" fmla="*/ 0 w 1875"/>
                  <a:gd name="T49" fmla="*/ 0 h 290"/>
                  <a:gd name="T50" fmla="*/ 0 w 1875"/>
                  <a:gd name="T51" fmla="*/ 0 h 290"/>
                  <a:gd name="T52" fmla="*/ 0 w 1875"/>
                  <a:gd name="T53" fmla="*/ 0 h 290"/>
                  <a:gd name="T54" fmla="*/ 0 w 1875"/>
                  <a:gd name="T55" fmla="*/ 0 h 290"/>
                  <a:gd name="T56" fmla="*/ 0 w 1875"/>
                  <a:gd name="T57" fmla="*/ 0 h 290"/>
                  <a:gd name="T58" fmla="*/ 0 w 1875"/>
                  <a:gd name="T59" fmla="*/ 0 h 290"/>
                  <a:gd name="T60" fmla="*/ 0 w 1875"/>
                  <a:gd name="T61" fmla="*/ 0 h 290"/>
                  <a:gd name="T62" fmla="*/ 0 w 1875"/>
                  <a:gd name="T63" fmla="*/ 0 h 290"/>
                  <a:gd name="T64" fmla="*/ 0 w 1875"/>
                  <a:gd name="T65" fmla="*/ 0 h 290"/>
                  <a:gd name="T66" fmla="*/ 0 w 1875"/>
                  <a:gd name="T67" fmla="*/ 0 h 290"/>
                  <a:gd name="T68" fmla="*/ 0 w 1875"/>
                  <a:gd name="T69" fmla="*/ 0 h 290"/>
                  <a:gd name="T70" fmla="*/ 0 w 1875"/>
                  <a:gd name="T71" fmla="*/ 0 h 290"/>
                  <a:gd name="T72" fmla="*/ 0 w 1875"/>
                  <a:gd name="T73" fmla="*/ 0 h 290"/>
                  <a:gd name="T74" fmla="*/ 0 w 1875"/>
                  <a:gd name="T75" fmla="*/ 0 h 290"/>
                  <a:gd name="T76" fmla="*/ 0 w 1875"/>
                  <a:gd name="T77" fmla="*/ 0 h 290"/>
                  <a:gd name="T78" fmla="*/ 0 w 1875"/>
                  <a:gd name="T79" fmla="*/ 0 h 290"/>
                  <a:gd name="T80" fmla="*/ 0 w 1875"/>
                  <a:gd name="T81" fmla="*/ 0 h 290"/>
                  <a:gd name="T82" fmla="*/ 0 w 1875"/>
                  <a:gd name="T83" fmla="*/ 0 h 290"/>
                  <a:gd name="T84" fmla="*/ 0 w 1875"/>
                  <a:gd name="T85" fmla="*/ 0 h 290"/>
                  <a:gd name="T86" fmla="*/ 0 w 1875"/>
                  <a:gd name="T87" fmla="*/ 0 h 290"/>
                  <a:gd name="T88" fmla="*/ 0 w 1875"/>
                  <a:gd name="T89" fmla="*/ 0 h 290"/>
                  <a:gd name="T90" fmla="*/ 0 w 1875"/>
                  <a:gd name="T91" fmla="*/ 0 h 290"/>
                  <a:gd name="T92" fmla="*/ 0 w 1875"/>
                  <a:gd name="T93" fmla="*/ 0 h 290"/>
                  <a:gd name="T94" fmla="*/ 0 w 1875"/>
                  <a:gd name="T95" fmla="*/ 0 h 290"/>
                  <a:gd name="T96" fmla="*/ 0 w 1875"/>
                  <a:gd name="T97" fmla="*/ 0 h 290"/>
                  <a:gd name="T98" fmla="*/ 0 w 1875"/>
                  <a:gd name="T99" fmla="*/ 0 h 290"/>
                  <a:gd name="T100" fmla="*/ 0 w 1875"/>
                  <a:gd name="T101" fmla="*/ 0 h 29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5"/>
                  <a:gd name="T154" fmla="*/ 0 h 290"/>
                  <a:gd name="T155" fmla="*/ 1875 w 1875"/>
                  <a:gd name="T156" fmla="*/ 290 h 29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5" h="290">
                    <a:moveTo>
                      <a:pt x="0" y="143"/>
                    </a:moveTo>
                    <a:cubicBezTo>
                      <a:pt x="9" y="143"/>
                      <a:pt x="43" y="143"/>
                      <a:pt x="53" y="143"/>
                    </a:cubicBezTo>
                    <a:cubicBezTo>
                      <a:pt x="63" y="143"/>
                      <a:pt x="51" y="128"/>
                      <a:pt x="59" y="144"/>
                    </a:cubicBezTo>
                    <a:cubicBezTo>
                      <a:pt x="67" y="160"/>
                      <a:pt x="82" y="215"/>
                      <a:pt x="102" y="239"/>
                    </a:cubicBezTo>
                    <a:cubicBezTo>
                      <a:pt x="122" y="263"/>
                      <a:pt x="153" y="288"/>
                      <a:pt x="179" y="288"/>
                    </a:cubicBezTo>
                    <a:cubicBezTo>
                      <a:pt x="205" y="288"/>
                      <a:pt x="235" y="270"/>
                      <a:pt x="258" y="239"/>
                    </a:cubicBezTo>
                    <a:cubicBezTo>
                      <a:pt x="281" y="208"/>
                      <a:pt x="314" y="141"/>
                      <a:pt x="318" y="102"/>
                    </a:cubicBezTo>
                    <a:cubicBezTo>
                      <a:pt x="322" y="63"/>
                      <a:pt x="295" y="2"/>
                      <a:pt x="285" y="2"/>
                    </a:cubicBezTo>
                    <a:cubicBezTo>
                      <a:pt x="275" y="2"/>
                      <a:pt x="250" y="61"/>
                      <a:pt x="255" y="101"/>
                    </a:cubicBezTo>
                    <a:cubicBezTo>
                      <a:pt x="260" y="141"/>
                      <a:pt x="291" y="208"/>
                      <a:pt x="314" y="240"/>
                    </a:cubicBezTo>
                    <a:cubicBezTo>
                      <a:pt x="337" y="272"/>
                      <a:pt x="368" y="290"/>
                      <a:pt x="395" y="290"/>
                    </a:cubicBezTo>
                    <a:cubicBezTo>
                      <a:pt x="422" y="290"/>
                      <a:pt x="453" y="269"/>
                      <a:pt x="476" y="237"/>
                    </a:cubicBezTo>
                    <a:cubicBezTo>
                      <a:pt x="499" y="205"/>
                      <a:pt x="527" y="137"/>
                      <a:pt x="531" y="98"/>
                    </a:cubicBezTo>
                    <a:cubicBezTo>
                      <a:pt x="535" y="59"/>
                      <a:pt x="508" y="2"/>
                      <a:pt x="498" y="2"/>
                    </a:cubicBezTo>
                    <a:cubicBezTo>
                      <a:pt x="488" y="2"/>
                      <a:pt x="464" y="59"/>
                      <a:pt x="468" y="98"/>
                    </a:cubicBezTo>
                    <a:cubicBezTo>
                      <a:pt x="472" y="137"/>
                      <a:pt x="501" y="204"/>
                      <a:pt x="524" y="236"/>
                    </a:cubicBezTo>
                    <a:cubicBezTo>
                      <a:pt x="547" y="268"/>
                      <a:pt x="578" y="290"/>
                      <a:pt x="605" y="290"/>
                    </a:cubicBezTo>
                    <a:cubicBezTo>
                      <a:pt x="632" y="290"/>
                      <a:pt x="665" y="268"/>
                      <a:pt x="689" y="236"/>
                    </a:cubicBezTo>
                    <a:cubicBezTo>
                      <a:pt x="713" y="204"/>
                      <a:pt x="743" y="134"/>
                      <a:pt x="747" y="95"/>
                    </a:cubicBezTo>
                    <a:cubicBezTo>
                      <a:pt x="751" y="56"/>
                      <a:pt x="725" y="0"/>
                      <a:pt x="714" y="0"/>
                    </a:cubicBezTo>
                    <a:cubicBezTo>
                      <a:pt x="703" y="0"/>
                      <a:pt x="677" y="59"/>
                      <a:pt x="681" y="98"/>
                    </a:cubicBezTo>
                    <a:cubicBezTo>
                      <a:pt x="685" y="137"/>
                      <a:pt x="715" y="202"/>
                      <a:pt x="738" y="234"/>
                    </a:cubicBezTo>
                    <a:cubicBezTo>
                      <a:pt x="761" y="266"/>
                      <a:pt x="794" y="290"/>
                      <a:pt x="822" y="290"/>
                    </a:cubicBezTo>
                    <a:cubicBezTo>
                      <a:pt x="850" y="290"/>
                      <a:pt x="882" y="269"/>
                      <a:pt x="905" y="237"/>
                    </a:cubicBezTo>
                    <a:cubicBezTo>
                      <a:pt x="928" y="205"/>
                      <a:pt x="958" y="138"/>
                      <a:pt x="962" y="99"/>
                    </a:cubicBezTo>
                    <a:cubicBezTo>
                      <a:pt x="966" y="60"/>
                      <a:pt x="938" y="2"/>
                      <a:pt x="927" y="2"/>
                    </a:cubicBezTo>
                    <a:cubicBezTo>
                      <a:pt x="916" y="2"/>
                      <a:pt x="891" y="60"/>
                      <a:pt x="896" y="99"/>
                    </a:cubicBezTo>
                    <a:cubicBezTo>
                      <a:pt x="901" y="138"/>
                      <a:pt x="933" y="208"/>
                      <a:pt x="956" y="239"/>
                    </a:cubicBezTo>
                    <a:cubicBezTo>
                      <a:pt x="979" y="270"/>
                      <a:pt x="1008" y="288"/>
                      <a:pt x="1035" y="288"/>
                    </a:cubicBezTo>
                    <a:cubicBezTo>
                      <a:pt x="1062" y="288"/>
                      <a:pt x="1095" y="268"/>
                      <a:pt x="1118" y="237"/>
                    </a:cubicBezTo>
                    <a:cubicBezTo>
                      <a:pt x="1141" y="206"/>
                      <a:pt x="1171" y="140"/>
                      <a:pt x="1175" y="101"/>
                    </a:cubicBezTo>
                    <a:cubicBezTo>
                      <a:pt x="1179" y="62"/>
                      <a:pt x="1153" y="2"/>
                      <a:pt x="1142" y="2"/>
                    </a:cubicBezTo>
                    <a:cubicBezTo>
                      <a:pt x="1131" y="2"/>
                      <a:pt x="1105" y="59"/>
                      <a:pt x="1109" y="99"/>
                    </a:cubicBezTo>
                    <a:cubicBezTo>
                      <a:pt x="1113" y="139"/>
                      <a:pt x="1146" y="209"/>
                      <a:pt x="1169" y="240"/>
                    </a:cubicBezTo>
                    <a:cubicBezTo>
                      <a:pt x="1192" y="271"/>
                      <a:pt x="1223" y="288"/>
                      <a:pt x="1250" y="288"/>
                    </a:cubicBezTo>
                    <a:cubicBezTo>
                      <a:pt x="1277" y="288"/>
                      <a:pt x="1307" y="270"/>
                      <a:pt x="1331" y="239"/>
                    </a:cubicBezTo>
                    <a:cubicBezTo>
                      <a:pt x="1355" y="208"/>
                      <a:pt x="1389" y="141"/>
                      <a:pt x="1394" y="102"/>
                    </a:cubicBezTo>
                    <a:cubicBezTo>
                      <a:pt x="1399" y="63"/>
                      <a:pt x="1370" y="3"/>
                      <a:pt x="1359" y="3"/>
                    </a:cubicBezTo>
                    <a:cubicBezTo>
                      <a:pt x="1348" y="3"/>
                      <a:pt x="1322" y="62"/>
                      <a:pt x="1326" y="101"/>
                    </a:cubicBezTo>
                    <a:cubicBezTo>
                      <a:pt x="1330" y="140"/>
                      <a:pt x="1362" y="207"/>
                      <a:pt x="1385" y="239"/>
                    </a:cubicBezTo>
                    <a:cubicBezTo>
                      <a:pt x="1408" y="271"/>
                      <a:pt x="1437" y="290"/>
                      <a:pt x="1464" y="290"/>
                    </a:cubicBezTo>
                    <a:cubicBezTo>
                      <a:pt x="1491" y="290"/>
                      <a:pt x="1524" y="272"/>
                      <a:pt x="1547" y="240"/>
                    </a:cubicBezTo>
                    <a:cubicBezTo>
                      <a:pt x="1570" y="208"/>
                      <a:pt x="1598" y="140"/>
                      <a:pt x="1602" y="101"/>
                    </a:cubicBezTo>
                    <a:cubicBezTo>
                      <a:pt x="1606" y="62"/>
                      <a:pt x="1585" y="3"/>
                      <a:pt x="1574" y="3"/>
                    </a:cubicBezTo>
                    <a:cubicBezTo>
                      <a:pt x="1563" y="3"/>
                      <a:pt x="1534" y="60"/>
                      <a:pt x="1538" y="99"/>
                    </a:cubicBezTo>
                    <a:cubicBezTo>
                      <a:pt x="1542" y="138"/>
                      <a:pt x="1574" y="208"/>
                      <a:pt x="1598" y="240"/>
                    </a:cubicBezTo>
                    <a:cubicBezTo>
                      <a:pt x="1622" y="272"/>
                      <a:pt x="1654" y="290"/>
                      <a:pt x="1680" y="290"/>
                    </a:cubicBezTo>
                    <a:cubicBezTo>
                      <a:pt x="1706" y="290"/>
                      <a:pt x="1738" y="264"/>
                      <a:pt x="1757" y="240"/>
                    </a:cubicBezTo>
                    <a:cubicBezTo>
                      <a:pt x="1776" y="216"/>
                      <a:pt x="1788" y="162"/>
                      <a:pt x="1796" y="146"/>
                    </a:cubicBezTo>
                    <a:cubicBezTo>
                      <a:pt x="1804" y="130"/>
                      <a:pt x="1793" y="146"/>
                      <a:pt x="1806" y="146"/>
                    </a:cubicBezTo>
                    <a:cubicBezTo>
                      <a:pt x="1819" y="146"/>
                      <a:pt x="1861" y="144"/>
                      <a:pt x="1875" y="144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0" name="Line 12"/>
              <p:cNvSpPr>
                <a:spLocks noChangeShapeType="1"/>
              </p:cNvSpPr>
              <p:nvPr/>
            </p:nvSpPr>
            <p:spPr bwMode="auto">
              <a:xfrm flipV="1">
                <a:off x="1157" y="1527"/>
                <a:ext cx="394" cy="43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1" name="Line 13"/>
              <p:cNvSpPr>
                <a:spLocks noChangeShapeType="1"/>
              </p:cNvSpPr>
              <p:nvPr/>
            </p:nvSpPr>
            <p:spPr bwMode="auto">
              <a:xfrm>
                <a:off x="1744" y="1529"/>
                <a:ext cx="352" cy="36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2" name="Oval 14"/>
              <p:cNvSpPr>
                <a:spLocks noChangeArrowheads="1"/>
              </p:cNvSpPr>
              <p:nvPr/>
            </p:nvSpPr>
            <p:spPr bwMode="auto">
              <a:xfrm>
                <a:off x="1547" y="1455"/>
                <a:ext cx="196" cy="178"/>
              </a:xfrm>
              <a:prstGeom prst="ellipse">
                <a:avLst/>
              </a:prstGeom>
              <a:solidFill>
                <a:srgbClr val="FFFFFF"/>
              </a:solidFill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3" name="Text Box 15"/>
              <p:cNvSpPr txBox="1">
                <a:spLocks noChangeArrowheads="1"/>
              </p:cNvSpPr>
              <p:nvPr/>
            </p:nvSpPr>
            <p:spPr bwMode="auto">
              <a:xfrm>
                <a:off x="1026" y="1429"/>
                <a:ext cx="194" cy="269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100" b="1" dirty="0" err="1">
                    <a:solidFill>
                      <a:srgbClr val="000000"/>
                    </a:solidFill>
                  </a:rPr>
                  <a:t>p</a:t>
                </a:r>
                <a:endParaRPr lang="it-IT" sz="2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944" name="Freeform 16"/>
              <p:cNvSpPr>
                <a:spLocks noChangeArrowheads="1"/>
              </p:cNvSpPr>
              <p:nvPr/>
            </p:nvSpPr>
            <p:spPr bwMode="auto">
              <a:xfrm>
                <a:off x="1384" y="1153"/>
                <a:ext cx="360" cy="47"/>
              </a:xfrm>
              <a:custGeom>
                <a:avLst/>
                <a:gdLst>
                  <a:gd name="T0" fmla="*/ 0 w 777"/>
                  <a:gd name="T1" fmla="*/ 0 h 133"/>
                  <a:gd name="T2" fmla="*/ 0 w 777"/>
                  <a:gd name="T3" fmla="*/ 0 h 133"/>
                  <a:gd name="T4" fmla="*/ 1 w 777"/>
                  <a:gd name="T5" fmla="*/ 0 h 133"/>
                  <a:gd name="T6" fmla="*/ 0 60000 65536"/>
                  <a:gd name="T7" fmla="*/ 0 60000 65536"/>
                  <a:gd name="T8" fmla="*/ 0 60000 65536"/>
                  <a:gd name="T9" fmla="*/ 0 w 777"/>
                  <a:gd name="T10" fmla="*/ 0 h 133"/>
                  <a:gd name="T11" fmla="*/ 777 w 777"/>
                  <a:gd name="T12" fmla="*/ 133 h 1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5" name="Freeform 17"/>
              <p:cNvSpPr>
                <a:spLocks noChangeArrowheads="1"/>
              </p:cNvSpPr>
              <p:nvPr/>
            </p:nvSpPr>
            <p:spPr bwMode="auto">
              <a:xfrm flipH="1">
                <a:off x="1744" y="1153"/>
                <a:ext cx="231" cy="47"/>
              </a:xfrm>
              <a:custGeom>
                <a:avLst/>
                <a:gdLst>
                  <a:gd name="T0" fmla="*/ 0 w 777"/>
                  <a:gd name="T1" fmla="*/ 0 h 133"/>
                  <a:gd name="T2" fmla="*/ 0 w 777"/>
                  <a:gd name="T3" fmla="*/ 0 h 133"/>
                  <a:gd name="T4" fmla="*/ 0 w 777"/>
                  <a:gd name="T5" fmla="*/ 0 h 133"/>
                  <a:gd name="T6" fmla="*/ 0 60000 65536"/>
                  <a:gd name="T7" fmla="*/ 0 60000 65536"/>
                  <a:gd name="T8" fmla="*/ 0 60000 65536"/>
                  <a:gd name="T9" fmla="*/ 0 w 777"/>
                  <a:gd name="T10" fmla="*/ 0 h 133"/>
                  <a:gd name="T11" fmla="*/ 777 w 777"/>
                  <a:gd name="T12" fmla="*/ 133 h 1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6" name="Freeform 18"/>
              <p:cNvSpPr>
                <a:spLocks noChangeArrowheads="1"/>
              </p:cNvSpPr>
              <p:nvPr/>
            </p:nvSpPr>
            <p:spPr bwMode="auto">
              <a:xfrm flipH="1" flipV="1">
                <a:off x="1744" y="1208"/>
                <a:ext cx="231" cy="47"/>
              </a:xfrm>
              <a:custGeom>
                <a:avLst/>
                <a:gdLst>
                  <a:gd name="T0" fmla="*/ 0 w 777"/>
                  <a:gd name="T1" fmla="*/ 0 h 133"/>
                  <a:gd name="T2" fmla="*/ 0 w 777"/>
                  <a:gd name="T3" fmla="*/ 0 h 133"/>
                  <a:gd name="T4" fmla="*/ 0 w 777"/>
                  <a:gd name="T5" fmla="*/ 0 h 133"/>
                  <a:gd name="T6" fmla="*/ 0 60000 65536"/>
                  <a:gd name="T7" fmla="*/ 0 60000 65536"/>
                  <a:gd name="T8" fmla="*/ 0 60000 65536"/>
                  <a:gd name="T9" fmla="*/ 0 w 777"/>
                  <a:gd name="T10" fmla="*/ 0 h 133"/>
                  <a:gd name="T11" fmla="*/ 777 w 777"/>
                  <a:gd name="T12" fmla="*/ 133 h 1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7" name="Freeform 19"/>
              <p:cNvSpPr>
                <a:spLocks noChangeArrowheads="1"/>
              </p:cNvSpPr>
              <p:nvPr/>
            </p:nvSpPr>
            <p:spPr bwMode="auto">
              <a:xfrm rot="480000">
                <a:off x="1171" y="1016"/>
                <a:ext cx="218" cy="178"/>
              </a:xfrm>
              <a:custGeom>
                <a:avLst/>
                <a:gdLst>
                  <a:gd name="T0" fmla="*/ 1 w 380"/>
                  <a:gd name="T1" fmla="*/ 1 h 311"/>
                  <a:gd name="T2" fmla="*/ 1 w 380"/>
                  <a:gd name="T3" fmla="*/ 1 h 311"/>
                  <a:gd name="T4" fmla="*/ 1 w 380"/>
                  <a:gd name="T5" fmla="*/ 1 h 311"/>
                  <a:gd name="T6" fmla="*/ 1 w 380"/>
                  <a:gd name="T7" fmla="*/ 1 h 311"/>
                  <a:gd name="T8" fmla="*/ 1 w 380"/>
                  <a:gd name="T9" fmla="*/ 1 h 311"/>
                  <a:gd name="T10" fmla="*/ 1 w 380"/>
                  <a:gd name="T11" fmla="*/ 1 h 311"/>
                  <a:gd name="T12" fmla="*/ 2 w 380"/>
                  <a:gd name="T13" fmla="*/ 1 h 311"/>
                  <a:gd name="T14" fmla="*/ 1 w 380"/>
                  <a:gd name="T15" fmla="*/ 2 h 311"/>
                  <a:gd name="T16" fmla="*/ 2 w 380"/>
                  <a:gd name="T17" fmla="*/ 1 h 311"/>
                  <a:gd name="T18" fmla="*/ 2 w 380"/>
                  <a:gd name="T19" fmla="*/ 2 h 311"/>
                  <a:gd name="T20" fmla="*/ 2 w 380"/>
                  <a:gd name="T21" fmla="*/ 2 h 311"/>
                  <a:gd name="T22" fmla="*/ 2 w 380"/>
                  <a:gd name="T23" fmla="*/ 2 h 3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80"/>
                  <a:gd name="T37" fmla="*/ 0 h 311"/>
                  <a:gd name="T38" fmla="*/ 380 w 380"/>
                  <a:gd name="T39" fmla="*/ 311 h 31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80" h="311">
                    <a:moveTo>
                      <a:pt x="40" y="10"/>
                    </a:moveTo>
                    <a:cubicBezTo>
                      <a:pt x="36" y="20"/>
                      <a:pt x="0" y="70"/>
                      <a:pt x="15" y="71"/>
                    </a:cubicBezTo>
                    <a:cubicBezTo>
                      <a:pt x="29" y="70"/>
                      <a:pt x="116" y="0"/>
                      <a:pt x="125" y="9"/>
                    </a:cubicBezTo>
                    <a:cubicBezTo>
                      <a:pt x="136" y="19"/>
                      <a:pt x="64" y="116"/>
                      <a:pt x="74" y="126"/>
                    </a:cubicBezTo>
                    <a:cubicBezTo>
                      <a:pt x="84" y="135"/>
                      <a:pt x="174" y="56"/>
                      <a:pt x="185" y="66"/>
                    </a:cubicBezTo>
                    <a:cubicBezTo>
                      <a:pt x="194" y="75"/>
                      <a:pt x="124" y="172"/>
                      <a:pt x="134" y="182"/>
                    </a:cubicBezTo>
                    <a:cubicBezTo>
                      <a:pt x="145" y="191"/>
                      <a:pt x="235" y="111"/>
                      <a:pt x="245" y="121"/>
                    </a:cubicBezTo>
                    <a:cubicBezTo>
                      <a:pt x="256" y="131"/>
                      <a:pt x="184" y="228"/>
                      <a:pt x="194" y="237"/>
                    </a:cubicBezTo>
                    <a:cubicBezTo>
                      <a:pt x="205" y="247"/>
                      <a:pt x="294" y="169"/>
                      <a:pt x="305" y="179"/>
                    </a:cubicBezTo>
                    <a:cubicBezTo>
                      <a:pt x="315" y="189"/>
                      <a:pt x="244" y="284"/>
                      <a:pt x="254" y="293"/>
                    </a:cubicBezTo>
                    <a:cubicBezTo>
                      <a:pt x="265" y="303"/>
                      <a:pt x="352" y="232"/>
                      <a:pt x="366" y="235"/>
                    </a:cubicBezTo>
                    <a:cubicBezTo>
                      <a:pt x="380" y="238"/>
                      <a:pt x="345" y="295"/>
                      <a:pt x="339" y="311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8" name="Freeform 20"/>
              <p:cNvSpPr>
                <a:spLocks noChangeArrowheads="1"/>
              </p:cNvSpPr>
              <p:nvPr/>
            </p:nvSpPr>
            <p:spPr bwMode="auto">
              <a:xfrm rot="-4320000">
                <a:off x="1988" y="1041"/>
                <a:ext cx="217" cy="178"/>
              </a:xfrm>
              <a:custGeom>
                <a:avLst/>
                <a:gdLst>
                  <a:gd name="T0" fmla="*/ 1 w 380"/>
                  <a:gd name="T1" fmla="*/ 1 h 311"/>
                  <a:gd name="T2" fmla="*/ 1 w 380"/>
                  <a:gd name="T3" fmla="*/ 1 h 311"/>
                  <a:gd name="T4" fmla="*/ 1 w 380"/>
                  <a:gd name="T5" fmla="*/ 1 h 311"/>
                  <a:gd name="T6" fmla="*/ 1 w 380"/>
                  <a:gd name="T7" fmla="*/ 1 h 311"/>
                  <a:gd name="T8" fmla="*/ 1 w 380"/>
                  <a:gd name="T9" fmla="*/ 1 h 311"/>
                  <a:gd name="T10" fmla="*/ 1 w 380"/>
                  <a:gd name="T11" fmla="*/ 1 h 311"/>
                  <a:gd name="T12" fmla="*/ 2 w 380"/>
                  <a:gd name="T13" fmla="*/ 1 h 311"/>
                  <a:gd name="T14" fmla="*/ 1 w 380"/>
                  <a:gd name="T15" fmla="*/ 2 h 311"/>
                  <a:gd name="T16" fmla="*/ 2 w 380"/>
                  <a:gd name="T17" fmla="*/ 1 h 311"/>
                  <a:gd name="T18" fmla="*/ 2 w 380"/>
                  <a:gd name="T19" fmla="*/ 2 h 311"/>
                  <a:gd name="T20" fmla="*/ 2 w 380"/>
                  <a:gd name="T21" fmla="*/ 2 h 311"/>
                  <a:gd name="T22" fmla="*/ 2 w 380"/>
                  <a:gd name="T23" fmla="*/ 2 h 3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80"/>
                  <a:gd name="T37" fmla="*/ 0 h 311"/>
                  <a:gd name="T38" fmla="*/ 380 w 380"/>
                  <a:gd name="T39" fmla="*/ 311 h 31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80" h="311">
                    <a:moveTo>
                      <a:pt x="40" y="10"/>
                    </a:moveTo>
                    <a:cubicBezTo>
                      <a:pt x="36" y="20"/>
                      <a:pt x="0" y="70"/>
                      <a:pt x="15" y="71"/>
                    </a:cubicBezTo>
                    <a:cubicBezTo>
                      <a:pt x="29" y="70"/>
                      <a:pt x="116" y="0"/>
                      <a:pt x="125" y="9"/>
                    </a:cubicBezTo>
                    <a:cubicBezTo>
                      <a:pt x="136" y="19"/>
                      <a:pt x="64" y="116"/>
                      <a:pt x="74" y="126"/>
                    </a:cubicBezTo>
                    <a:cubicBezTo>
                      <a:pt x="84" y="135"/>
                      <a:pt x="174" y="56"/>
                      <a:pt x="185" y="66"/>
                    </a:cubicBezTo>
                    <a:cubicBezTo>
                      <a:pt x="194" y="75"/>
                      <a:pt x="124" y="172"/>
                      <a:pt x="134" y="182"/>
                    </a:cubicBezTo>
                    <a:cubicBezTo>
                      <a:pt x="145" y="191"/>
                      <a:pt x="235" y="111"/>
                      <a:pt x="245" y="121"/>
                    </a:cubicBezTo>
                    <a:cubicBezTo>
                      <a:pt x="256" y="131"/>
                      <a:pt x="184" y="228"/>
                      <a:pt x="194" y="237"/>
                    </a:cubicBezTo>
                    <a:cubicBezTo>
                      <a:pt x="205" y="247"/>
                      <a:pt x="294" y="169"/>
                      <a:pt x="305" y="179"/>
                    </a:cubicBezTo>
                    <a:cubicBezTo>
                      <a:pt x="315" y="189"/>
                      <a:pt x="244" y="284"/>
                      <a:pt x="254" y="293"/>
                    </a:cubicBezTo>
                    <a:cubicBezTo>
                      <a:pt x="265" y="303"/>
                      <a:pt x="352" y="232"/>
                      <a:pt x="366" y="235"/>
                    </a:cubicBezTo>
                    <a:cubicBezTo>
                      <a:pt x="380" y="238"/>
                      <a:pt x="345" y="295"/>
                      <a:pt x="339" y="311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9" name="Text Box 21"/>
              <p:cNvSpPr txBox="1">
                <a:spLocks noChangeArrowheads="1"/>
              </p:cNvSpPr>
              <p:nvPr/>
            </p:nvSpPr>
            <p:spPr bwMode="auto">
              <a:xfrm>
                <a:off x="2041" y="1403"/>
                <a:ext cx="194" cy="269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100" b="1" dirty="0" err="1">
                    <a:solidFill>
                      <a:srgbClr val="000000"/>
                    </a:solidFill>
                  </a:rPr>
                  <a:t>p</a:t>
                </a:r>
                <a:endParaRPr lang="it-IT" sz="2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950" name="Text Box 22"/>
              <p:cNvSpPr txBox="1">
                <a:spLocks noChangeArrowheads="1"/>
              </p:cNvSpPr>
              <p:nvPr/>
            </p:nvSpPr>
            <p:spPr bwMode="auto">
              <a:xfrm>
                <a:off x="2197" y="786"/>
                <a:ext cx="200" cy="34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900" b="1" dirty="0">
                    <a:solidFill>
                      <a:srgbClr val="000000"/>
                    </a:solidFill>
                    <a:latin typeface="Symbol" charset="2"/>
                  </a:rPr>
                  <a:t></a:t>
                </a:r>
              </a:p>
            </p:txBody>
          </p:sp>
          <p:sp>
            <p:nvSpPr>
              <p:cNvPr id="38951" name="Text Box 23"/>
              <p:cNvSpPr txBox="1">
                <a:spLocks noChangeArrowheads="1"/>
              </p:cNvSpPr>
              <p:nvPr/>
            </p:nvSpPr>
            <p:spPr bwMode="auto">
              <a:xfrm>
                <a:off x="999" y="1016"/>
                <a:ext cx="284" cy="34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900" b="1" dirty="0">
                    <a:solidFill>
                      <a:srgbClr val="000000"/>
                    </a:solidFill>
                    <a:latin typeface="Symbol" charset="2"/>
                  </a:rPr>
                  <a:t></a:t>
                </a:r>
                <a:r>
                  <a:rPr lang="it-IT" sz="2900" b="1" baseline="30000" dirty="0">
                    <a:solidFill>
                      <a:srgbClr val="000000"/>
                    </a:solidFill>
                    <a:latin typeface="Symbol" charset="2"/>
                  </a:rPr>
                  <a:t></a:t>
                </a:r>
              </a:p>
            </p:txBody>
          </p:sp>
          <p:sp>
            <p:nvSpPr>
              <p:cNvPr id="38952" name="Line 24"/>
              <p:cNvSpPr>
                <a:spLocks noChangeShapeType="1"/>
              </p:cNvSpPr>
              <p:nvPr/>
            </p:nvSpPr>
            <p:spPr bwMode="auto">
              <a:xfrm>
                <a:off x="798" y="947"/>
                <a:ext cx="381" cy="34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53" name="Line 25"/>
              <p:cNvSpPr>
                <a:spLocks noChangeShapeType="1"/>
              </p:cNvSpPr>
              <p:nvPr/>
            </p:nvSpPr>
            <p:spPr bwMode="auto">
              <a:xfrm flipV="1">
                <a:off x="1179" y="804"/>
                <a:ext cx="381" cy="181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54" name="Text Box 26"/>
              <p:cNvSpPr txBox="1">
                <a:spLocks noChangeArrowheads="1"/>
              </p:cNvSpPr>
              <p:nvPr/>
            </p:nvSpPr>
            <p:spPr bwMode="auto">
              <a:xfrm>
                <a:off x="1528" y="669"/>
                <a:ext cx="189" cy="269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100" b="1" dirty="0">
                    <a:solidFill>
                      <a:srgbClr val="000000"/>
                    </a:solidFill>
                  </a:rPr>
                  <a:t>e</a:t>
                </a:r>
              </a:p>
            </p:txBody>
          </p:sp>
          <p:sp>
            <p:nvSpPr>
              <p:cNvPr id="38955" name="Text Box 27"/>
              <p:cNvSpPr txBox="1">
                <a:spLocks noChangeArrowheads="1"/>
              </p:cNvSpPr>
              <p:nvPr/>
            </p:nvSpPr>
            <p:spPr bwMode="auto">
              <a:xfrm>
                <a:off x="574" y="842"/>
                <a:ext cx="189" cy="269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100" b="1" dirty="0">
                    <a:solidFill>
                      <a:srgbClr val="000000"/>
                    </a:solidFill>
                  </a:rPr>
                  <a:t>e</a:t>
                </a:r>
              </a:p>
            </p:txBody>
          </p:sp>
        </p:grpSp>
        <p:sp>
          <p:nvSpPr>
            <p:cNvPr id="38935" name="Rectangle 28"/>
            <p:cNvSpPr>
              <a:spLocks noChangeArrowheads="1"/>
            </p:cNvSpPr>
            <p:nvPr/>
          </p:nvSpPr>
          <p:spPr bwMode="auto">
            <a:xfrm>
              <a:off x="2698" y="522"/>
              <a:ext cx="2313" cy="1145"/>
            </a:xfrm>
            <a:prstGeom prst="rect">
              <a:avLst/>
            </a:prstGeom>
            <a:noFill/>
            <a:ln w="19080">
              <a:solidFill>
                <a:srgbClr val="333399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36" name="Rectangle 29"/>
            <p:cNvSpPr>
              <a:spLocks noChangeArrowheads="1"/>
            </p:cNvSpPr>
            <p:nvPr/>
          </p:nvSpPr>
          <p:spPr bwMode="auto">
            <a:xfrm>
              <a:off x="499" y="522"/>
              <a:ext cx="1928" cy="1145"/>
            </a:xfrm>
            <a:prstGeom prst="rect">
              <a:avLst/>
            </a:prstGeom>
            <a:noFill/>
            <a:ln w="1908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928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cross section measurement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893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Date Placeholder 4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48" name="Footer Placeholder 4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213356" y="5524548"/>
            <a:ext cx="70947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BH background must be removed in measuring the DVCS cross section </a:t>
            </a:r>
          </a:p>
          <a:p>
            <a:r>
              <a:rPr lang="en-US" dirty="0" smtClean="0"/>
              <a:t>Uncertainty on proton form factor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uncertainty on BH 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xsec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 ~ 3% </a:t>
            </a:r>
            <a:r>
              <a:rPr lang="en-US" b="1" dirty="0" smtClean="0">
                <a:sym typeface="Wingdings"/>
              </a:rPr>
              <a:t>(at LO)</a:t>
            </a:r>
            <a:r>
              <a:rPr lang="en-US" b="1" dirty="0" smtClean="0"/>
              <a:t> </a:t>
            </a:r>
            <a:endParaRPr lang="en-US" b="1" dirty="0"/>
          </a:p>
        </p:txBody>
      </p:sp>
      <p:sp>
        <p:nvSpPr>
          <p:cNvPr id="51" name="Slide Number Placeholder 5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grpSp>
        <p:nvGrpSpPr>
          <p:cNvPr id="50" name="Group 28"/>
          <p:cNvGrpSpPr/>
          <p:nvPr/>
        </p:nvGrpSpPr>
        <p:grpSpPr>
          <a:xfrm>
            <a:off x="304073" y="729003"/>
            <a:ext cx="8170170" cy="2957408"/>
            <a:chOff x="304073" y="803707"/>
            <a:chExt cx="8170170" cy="2957408"/>
          </a:xfrm>
        </p:grpSpPr>
        <p:sp>
          <p:nvSpPr>
            <p:cNvPr id="52" name="TextBox 51"/>
            <p:cNvSpPr txBox="1"/>
            <p:nvPr/>
          </p:nvSpPr>
          <p:spPr>
            <a:xfrm>
              <a:off x="304073" y="803707"/>
              <a:ext cx="6353021" cy="147732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228600" indent="-228600"/>
              <a:r>
                <a:rPr lang="en-US" b="1" dirty="0" smtClean="0">
                  <a:solidFill>
                    <a:srgbClr val="FF0000"/>
                  </a:solidFill>
                </a:rPr>
                <a:t>|</a:t>
              </a:r>
              <a:r>
                <a:rPr lang="en-US" b="1" dirty="0" err="1" smtClean="0">
                  <a:solidFill>
                    <a:srgbClr val="FF0000"/>
                  </a:solidFill>
                </a:rPr>
                <a:t>t</a:t>
              </a:r>
              <a:r>
                <a:rPr lang="en-US" b="1" dirty="0" smtClean="0">
                  <a:solidFill>
                    <a:srgbClr val="FF0000"/>
                  </a:solidFill>
                </a:rPr>
                <a:t>|-differential cross section is a very powerful tool</a:t>
              </a:r>
            </a:p>
            <a:p>
              <a:pPr marL="228600" indent="-228600"/>
              <a:endParaRPr lang="en-US" b="1" dirty="0" smtClean="0">
                <a:solidFill>
                  <a:srgbClr val="0000FF"/>
                </a:solidFill>
              </a:endParaRPr>
            </a:p>
            <a:p>
              <a:pPr marL="228600" indent="-228600">
                <a:buFont typeface="Wingdings" charset="2"/>
                <a:buChar char="Ø"/>
              </a:pPr>
              <a:r>
                <a:rPr lang="en-US" b="1" dirty="0" smtClean="0">
                  <a:solidFill>
                    <a:srgbClr val="0000FF"/>
                  </a:solidFill>
                </a:rPr>
                <a:t>Gives precise access to GPD H </a:t>
              </a:r>
            </a:p>
            <a:p>
              <a:pPr marL="228600" indent="-228600">
                <a:buFont typeface="Wingdings" charset="2"/>
                <a:buChar char="Ø"/>
              </a:pPr>
              <a:r>
                <a:rPr lang="en-US" b="1" dirty="0" smtClean="0">
                  <a:solidFill>
                    <a:srgbClr val="0000FF"/>
                  </a:solidFill>
                </a:rPr>
                <a:t>Fourier transform -&gt; direct imaging in impact parameter space </a:t>
              </a:r>
            </a:p>
            <a:p>
              <a:pPr marL="228600" indent="-228600">
                <a:buFont typeface="Wingdings" charset="2"/>
                <a:buChar char="Ø"/>
              </a:pPr>
              <a:endParaRPr lang="en-US" b="1" dirty="0">
                <a:solidFill>
                  <a:srgbClr val="0000FF"/>
                </a:solidFill>
              </a:endParaRPr>
            </a:p>
          </p:txBody>
        </p:sp>
        <p:pic>
          <p:nvPicPr>
            <p:cNvPr id="53" name="Picture 52" descr="Screen shot 2012-07-30 at 10.06.02 AM.png"/>
            <p:cNvPicPr>
              <a:picLocks noChangeAspect="1"/>
            </p:cNvPicPr>
            <p:nvPr/>
          </p:nvPicPr>
          <p:blipFill>
            <a:blip r:embed="rId6"/>
            <a:srcRect t="39958"/>
            <a:stretch>
              <a:fillRect/>
            </a:stretch>
          </p:blipFill>
          <p:spPr>
            <a:xfrm>
              <a:off x="465138" y="2667963"/>
              <a:ext cx="7544528" cy="1093152"/>
            </a:xfrm>
            <a:prstGeom prst="rect">
              <a:avLst/>
            </a:prstGeom>
          </p:spPr>
        </p:pic>
        <p:pic>
          <p:nvPicPr>
            <p:cNvPr id="54" name="Picture 53" descr="Screen shot 2012-07-30 at 10.08.39 AM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028991" y="833483"/>
              <a:ext cx="1445252" cy="1390714"/>
            </a:xfrm>
            <a:prstGeom prst="rect">
              <a:avLst/>
            </a:prstGeom>
          </p:spPr>
        </p:pic>
      </p:grpSp>
      <p:graphicFrame>
        <p:nvGraphicFramePr>
          <p:cNvPr id="55" name="Object 54"/>
          <p:cNvGraphicFramePr>
            <a:graphicFrameLocks noChangeAspect="1"/>
          </p:cNvGraphicFramePr>
          <p:nvPr/>
        </p:nvGraphicFramePr>
        <p:xfrm>
          <a:off x="1723636" y="2002879"/>
          <a:ext cx="2494066" cy="665084"/>
        </p:xfrm>
        <a:graphic>
          <a:graphicData uri="http://schemas.openxmlformats.org/presentationml/2006/ole">
            <p:oleObj spid="_x0000_s89093" name="Equation" r:id="rId8" imgW="1333500" imgH="355600" progId="Equation.3">
              <p:embed/>
            </p:oleObj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rejection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pic>
        <p:nvPicPr>
          <p:cNvPr id="5" name="Picture 4" descr="20x250_bh_dvcs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01600" y="647700"/>
            <a:ext cx="4813300" cy="4813300"/>
          </a:xfrm>
          <a:prstGeom prst="rect">
            <a:avLst/>
          </a:prstGeom>
        </p:spPr>
      </p:pic>
      <p:pic>
        <p:nvPicPr>
          <p:cNvPr id="6" name="Picture 5" descr="5x100_bh_dvcs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521200" y="647700"/>
            <a:ext cx="4813300" cy="4813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8500" y="2755900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918366" y="5091668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5091668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76166" y="2755900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076166" y="5091668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918366" y="2755900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349608" y="5091668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349608" y="2755900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7" name="Down Arrow 16"/>
          <p:cNvSpPr/>
          <p:nvPr/>
        </p:nvSpPr>
        <p:spPr>
          <a:xfrm>
            <a:off x="5091968" y="721440"/>
            <a:ext cx="219734" cy="431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94800" y="5352534"/>
            <a:ext cx="49813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b="1" dirty="0" smtClean="0"/>
              <a:t>BH electron has very low energy (often below 1 </a:t>
            </a:r>
            <a:r>
              <a:rPr lang="en-US" sz="1600" b="1" dirty="0" err="1" smtClean="0"/>
              <a:t>GeV</a:t>
            </a:r>
            <a:r>
              <a:rPr lang="en-US" sz="1600" b="1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 smtClean="0"/>
              <a:t>Photon for BH (ISR) goes often forward (trough the beam pipe)</a:t>
            </a:r>
          </a:p>
          <a:p>
            <a:endParaRPr lang="en-US" sz="1600" b="1" dirty="0"/>
          </a:p>
        </p:txBody>
      </p:sp>
      <p:sp>
        <p:nvSpPr>
          <p:cNvPr id="22" name="Notched Right Arrow 21"/>
          <p:cNvSpPr/>
          <p:nvPr/>
        </p:nvSpPr>
        <p:spPr>
          <a:xfrm rot="7834775">
            <a:off x="555747" y="798036"/>
            <a:ext cx="345372" cy="203996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2918366" y="4689602"/>
            <a:ext cx="5779289" cy="1446710"/>
            <a:chOff x="2918366" y="4689602"/>
            <a:chExt cx="5779289" cy="1446710"/>
          </a:xfrm>
        </p:grpSpPr>
        <p:sp>
          <p:nvSpPr>
            <p:cNvPr id="19" name="TextBox 18"/>
            <p:cNvSpPr txBox="1"/>
            <p:nvPr/>
          </p:nvSpPr>
          <p:spPr>
            <a:xfrm>
              <a:off x="5222288" y="5551536"/>
              <a:ext cx="3475367" cy="584776"/>
            </a:xfrm>
            <a:prstGeom prst="rect">
              <a:avLst/>
            </a:prstGeom>
            <a:noFill/>
            <a:ln w="22225"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Important: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em</a:t>
              </a:r>
              <a:r>
                <a:rPr lang="en-US" sz="1600" b="1" dirty="0" smtClean="0">
                  <a:solidFill>
                    <a:srgbClr val="000090"/>
                  </a:solidFill>
                </a:rPr>
                <a:t> Cal must discriminate clusters above noise down to 1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GeV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21" name="Straight Arrow Connector 20"/>
            <p:cNvCxnSpPr>
              <a:stCxn id="19" idx="0"/>
            </p:cNvCxnSpPr>
            <p:nvPr/>
          </p:nvCxnSpPr>
          <p:spPr>
            <a:xfrm rot="16200000" flipV="1">
              <a:off x="4508202" y="3099766"/>
              <a:ext cx="861934" cy="404160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>
              <a:stCxn id="19" idx="0"/>
            </p:cNvCxnSpPr>
            <p:nvPr/>
          </p:nvCxnSpPr>
          <p:spPr>
            <a:xfrm rot="5400000" flipH="1" flipV="1">
              <a:off x="6832379" y="5034307"/>
              <a:ext cx="644822" cy="38963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rejection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5" name="Picture 4" descr="5x100_bh_dvcs_nocut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470400" y="654050"/>
            <a:ext cx="4851400" cy="4851400"/>
          </a:xfrm>
          <a:prstGeom prst="rect">
            <a:avLst/>
          </a:prstGeom>
        </p:spPr>
      </p:pic>
      <p:sp>
        <p:nvSpPr>
          <p:cNvPr id="15" name="Notched Right Arrow 14"/>
          <p:cNvSpPr/>
          <p:nvPr/>
        </p:nvSpPr>
        <p:spPr>
          <a:xfrm rot="13750311">
            <a:off x="3012882" y="4792516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685168" y="5268321"/>
            <a:ext cx="41761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DVCS most of the photon are less “rear”</a:t>
            </a:r>
          </a:p>
          <a:p>
            <a:r>
              <a:rPr lang="en-US" dirty="0" smtClean="0"/>
              <a:t>Than the electrons: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θel-θ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dirty="0" smtClean="0"/>
              <a:t>) &gt; 0 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rejects most of the BH</a:t>
            </a:r>
            <a:endParaRPr lang="en-US" dirty="0"/>
          </a:p>
        </p:txBody>
      </p:sp>
      <p:pic>
        <p:nvPicPr>
          <p:cNvPr id="6" name="Picture 5" descr="20x250_bh_dvcs_nocut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0" y="654050"/>
            <a:ext cx="4781550" cy="4781550"/>
          </a:xfrm>
          <a:prstGeom prst="rect">
            <a:avLst/>
          </a:prstGeom>
        </p:spPr>
      </p:pic>
      <p:sp>
        <p:nvSpPr>
          <p:cNvPr id="14" name="Notched Right Arrow 13"/>
          <p:cNvSpPr/>
          <p:nvPr/>
        </p:nvSpPr>
        <p:spPr>
          <a:xfrm rot="17550478">
            <a:off x="116602" y="4856015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20"/>
          <p:cNvGrpSpPr/>
          <p:nvPr/>
        </p:nvGrpSpPr>
        <p:grpSpPr>
          <a:xfrm>
            <a:off x="2362200" y="5225633"/>
            <a:ext cx="2094905" cy="1272977"/>
            <a:chOff x="213356" y="5172273"/>
            <a:chExt cx="2094905" cy="1272977"/>
          </a:xfrm>
        </p:grpSpPr>
        <p:pic>
          <p:nvPicPr>
            <p:cNvPr id="10" name="Picture 32"/>
            <p:cNvPicPr>
              <a:picLocks noChangeAspect="1" noChangeArrowheads="1"/>
            </p:cNvPicPr>
            <p:nvPr/>
          </p:nvPicPr>
          <p:blipFill>
            <a:blip r:embed="rId6"/>
            <a:srcRect l="55154"/>
            <a:stretch>
              <a:fillRect/>
            </a:stretch>
          </p:blipFill>
          <p:spPr bwMode="auto">
            <a:xfrm>
              <a:off x="213356" y="5277473"/>
              <a:ext cx="2094905" cy="116777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728442" y="5172273"/>
              <a:ext cx="11547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and DVCS</a:t>
              </a:r>
              <a:endParaRPr lang="en-US" sz="1400" b="1" dirty="0"/>
            </a:p>
          </p:txBody>
        </p:sp>
      </p:grpSp>
      <p:grpSp>
        <p:nvGrpSpPr>
          <p:cNvPr id="8" name="Group 18"/>
          <p:cNvGrpSpPr/>
          <p:nvPr/>
        </p:nvGrpSpPr>
        <p:grpSpPr>
          <a:xfrm>
            <a:off x="0" y="5200235"/>
            <a:ext cx="2094905" cy="1260275"/>
            <a:chOff x="2407245" y="5197673"/>
            <a:chExt cx="2094905" cy="1260275"/>
          </a:xfrm>
        </p:grpSpPr>
        <p:pic>
          <p:nvPicPr>
            <p:cNvPr id="9" name="Picture 31"/>
            <p:cNvPicPr>
              <a:picLocks noChangeAspect="1" noChangeArrowheads="1"/>
            </p:cNvPicPr>
            <p:nvPr/>
          </p:nvPicPr>
          <p:blipFill>
            <a:blip r:embed="rId6"/>
            <a:srcRect l="822" r="54330"/>
            <a:stretch>
              <a:fillRect/>
            </a:stretch>
          </p:blipFill>
          <p:spPr bwMode="auto">
            <a:xfrm>
              <a:off x="2407245" y="5290173"/>
              <a:ext cx="2094905" cy="11677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2806700" y="5197673"/>
              <a:ext cx="1252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dominated</a:t>
              </a:r>
              <a:endParaRPr lang="en-US" sz="1400" b="1" dirty="0"/>
            </a:p>
          </p:txBody>
        </p:sp>
      </p:grp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724651" y="3810302"/>
            <a:ext cx="2419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not an issue for </a:t>
            </a:r>
            <a:r>
              <a:rPr lang="en-US" b="1" dirty="0" err="1" smtClean="0">
                <a:solidFill>
                  <a:srgbClr val="000090"/>
                </a:solidFill>
              </a:rPr>
              <a:t>y</a:t>
            </a:r>
            <a:r>
              <a:rPr lang="en-US" b="1" dirty="0" smtClean="0">
                <a:solidFill>
                  <a:srgbClr val="000090"/>
                </a:solidFill>
              </a:rPr>
              <a:t>&lt;0.6 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94575" y="3441213"/>
            <a:ext cx="87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Stage 2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616700" y="82587"/>
            <a:ext cx="244524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14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597682" y="292319"/>
            <a:ext cx="5167415" cy="369332"/>
            <a:chOff x="597682" y="292319"/>
            <a:chExt cx="5167415" cy="369332"/>
          </a:xfrm>
        </p:grpSpPr>
        <p:sp>
          <p:nvSpPr>
            <p:cNvPr id="10" name="Notched Right Arrow 9"/>
            <p:cNvSpPr/>
            <p:nvPr/>
          </p:nvSpPr>
          <p:spPr>
            <a:xfrm>
              <a:off x="597682" y="426873"/>
              <a:ext cx="4760110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47119" y="292319"/>
              <a:ext cx="4179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endParaRPr lang="en-US" b="1" baseline="30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637021" y="469561"/>
            <a:ext cx="300082" cy="5662569"/>
            <a:chOff x="5637021" y="426873"/>
            <a:chExt cx="300082" cy="5662569"/>
          </a:xfrm>
        </p:grpSpPr>
        <p:sp>
          <p:nvSpPr>
            <p:cNvPr id="15" name="Notched Right Arrow 14"/>
            <p:cNvSpPr/>
            <p:nvPr/>
          </p:nvSpPr>
          <p:spPr>
            <a:xfrm rot="5400000">
              <a:off x="3081125" y="3016421"/>
              <a:ext cx="5367944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37021" y="572011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 smtClean="0">
                  <a:solidFill>
                    <a:srgbClr val="0000FF"/>
                  </a:solidFill>
                </a:rPr>
                <a:t>x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3500" y="-76200"/>
            <a:ext cx="6553200" cy="6556318"/>
            <a:chOff x="63500" y="-76200"/>
            <a:chExt cx="6553200" cy="6556318"/>
          </a:xfrm>
        </p:grpSpPr>
        <p:pic>
          <p:nvPicPr>
            <p:cNvPr id="7" name="Picture 6" descr="20x250_gpd_bhfracbinbybin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63500" y="-76200"/>
              <a:ext cx="6553200" cy="65532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5506877" y="6110786"/>
              <a:ext cx="30008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err="1" smtClean="0"/>
                <a:t>y</a:t>
              </a:r>
              <a:endParaRPr lang="en-US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17231" y="1226861"/>
            <a:ext cx="24193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relevant in stage 1, at large </a:t>
            </a:r>
            <a:r>
              <a:rPr lang="en-US" b="1" dirty="0" err="1" smtClean="0">
                <a:solidFill>
                  <a:srgbClr val="000090"/>
                </a:solidFill>
              </a:rPr>
              <a:t>y</a:t>
            </a:r>
            <a:r>
              <a:rPr lang="en-US" b="1" dirty="0" smtClean="0">
                <a:solidFill>
                  <a:srgbClr val="000090"/>
                </a:solidFill>
              </a:rPr>
              <a:t>, depending on the x-Q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  <a:r>
              <a:rPr lang="en-US" b="1" dirty="0" smtClean="0">
                <a:solidFill>
                  <a:srgbClr val="000090"/>
                </a:solidFill>
              </a:rPr>
              <a:t> bin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24331" y="2586671"/>
            <a:ext cx="1133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Comic Sans MS"/>
                <a:cs typeface="Comic Sans MS"/>
              </a:rPr>
              <a:t>BUT…</a:t>
            </a:r>
            <a:endParaRPr lang="en-US" sz="2400" b="1" i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7155" y="857772"/>
            <a:ext cx="87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Stage 1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724650" y="82587"/>
            <a:ext cx="233729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86893" y="3245989"/>
            <a:ext cx="25087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Stage 1-2 overlapping:</a:t>
            </a:r>
          </a:p>
          <a:p>
            <a:r>
              <a:rPr lang="en-US" dirty="0" err="1" smtClean="0"/>
              <a:t>x</a:t>
            </a:r>
            <a:r>
              <a:rPr lang="en-US" dirty="0" smtClean="0"/>
              <a:t>-sec. measurements in stage 2 at low-</a:t>
            </a:r>
            <a:r>
              <a:rPr lang="en-US" dirty="0" err="1" smtClean="0"/>
              <a:t>y</a:t>
            </a:r>
            <a:r>
              <a:rPr lang="en-US" dirty="0" smtClean="0"/>
              <a:t> can cross-check the BH </a:t>
            </a:r>
            <a:r>
              <a:rPr lang="en-US" dirty="0" err="1" smtClean="0"/>
              <a:t>subtrac</a:t>
            </a:r>
            <a:r>
              <a:rPr lang="en-US" dirty="0" smtClean="0"/>
              <a:t>. made in stage 1  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597682" y="431055"/>
            <a:ext cx="5167415" cy="369332"/>
            <a:chOff x="597682" y="292319"/>
            <a:chExt cx="5167415" cy="369332"/>
          </a:xfrm>
        </p:grpSpPr>
        <p:sp>
          <p:nvSpPr>
            <p:cNvPr id="13" name="Notched Right Arrow 12"/>
            <p:cNvSpPr/>
            <p:nvPr/>
          </p:nvSpPr>
          <p:spPr>
            <a:xfrm>
              <a:off x="597682" y="426873"/>
              <a:ext cx="4760110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347119" y="292319"/>
              <a:ext cx="4179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endParaRPr lang="en-US" b="1" baseline="30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637021" y="469561"/>
            <a:ext cx="300082" cy="5662569"/>
            <a:chOff x="5637021" y="426873"/>
            <a:chExt cx="300082" cy="5662569"/>
          </a:xfrm>
        </p:grpSpPr>
        <p:sp>
          <p:nvSpPr>
            <p:cNvPr id="16" name="Notched Right Arrow 15"/>
            <p:cNvSpPr/>
            <p:nvPr/>
          </p:nvSpPr>
          <p:spPr>
            <a:xfrm rot="5400000">
              <a:off x="3081125" y="3016421"/>
              <a:ext cx="5367944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637021" y="572011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 smtClean="0">
                  <a:solidFill>
                    <a:srgbClr val="0000FF"/>
                  </a:solidFill>
                </a:rPr>
                <a:t>x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8100" y="-107950"/>
            <a:ext cx="6686550" cy="6694788"/>
            <a:chOff x="38100" y="-107950"/>
            <a:chExt cx="6686550" cy="6694788"/>
          </a:xfrm>
        </p:grpSpPr>
        <p:pic>
          <p:nvPicPr>
            <p:cNvPr id="5" name="Picture 4" descr="5x100_gpd_bhfracbinbybin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38100" y="-107950"/>
              <a:ext cx="6686550" cy="668655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5593499" y="6217506"/>
              <a:ext cx="30008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err="1" smtClean="0"/>
                <a:t>y</a:t>
              </a:r>
              <a:endParaRPr lang="en-US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Scanning the phase space…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4736663" y="902853"/>
            <a:ext cx="3308021" cy="1200316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3356" y="1026471"/>
            <a:ext cx="3664501" cy="923330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EIC </a:t>
            </a:r>
            <a:r>
              <a:rPr lang="en-US" b="1" dirty="0" err="1" smtClean="0"/>
              <a:t>lumi</a:t>
            </a:r>
            <a:r>
              <a:rPr lang="en-US" b="1" dirty="0" smtClean="0"/>
              <a:t>: </a:t>
            </a:r>
          </a:p>
          <a:p>
            <a:r>
              <a:rPr lang="en-US" b="1" dirty="0" smtClean="0"/>
              <a:t>~10 fb</a:t>
            </a:r>
            <a:r>
              <a:rPr lang="en-US" b="1" baseline="30000" dirty="0" smtClean="0"/>
              <a:t>-1</a:t>
            </a:r>
            <a:r>
              <a:rPr lang="en-US" b="1" dirty="0" smtClean="0"/>
              <a:t>/year @ stage 1 – 5x100</a:t>
            </a:r>
          </a:p>
          <a:p>
            <a:r>
              <a:rPr lang="en-US" b="1" dirty="0" smtClean="0"/>
              <a:t>~100 fb</a:t>
            </a:r>
            <a:r>
              <a:rPr lang="en-US" b="1" baseline="30000" dirty="0" smtClean="0"/>
              <a:t>-1</a:t>
            </a:r>
            <a:r>
              <a:rPr lang="en-US" b="1" dirty="0" smtClean="0"/>
              <a:t>/month @ stage 2 – 20x250</a:t>
            </a:r>
          </a:p>
        </p:txBody>
      </p:sp>
      <p:pic>
        <p:nvPicPr>
          <p:cNvPr id="33" name="Picture 32" descr="DVCS.x.Q2.5x10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835" y="2772985"/>
            <a:ext cx="4248813" cy="2966582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498397" y="2465209"/>
            <a:ext cx="1625803" cy="307776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5 X 100 – stage 1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85930" y="5772421"/>
            <a:ext cx="73559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Clr>
                <a:srgbClr val="0000FF"/>
              </a:buClr>
              <a:defRPr/>
            </a:pPr>
            <a:r>
              <a:rPr lang="en-US" sz="2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… we can do a fine binning in Q2 and W… and even in |</a:t>
            </a:r>
            <a:r>
              <a:rPr lang="en-US" sz="2000" b="1" dirty="0" err="1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t</a:t>
            </a:r>
            <a:r>
              <a:rPr lang="en-US" sz="2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|</a:t>
            </a: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pic>
        <p:nvPicPr>
          <p:cNvPr id="31" name="Picture 30" descr="DVCS.x.Q2.20x25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853830" y="2772985"/>
            <a:ext cx="4248813" cy="2966582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6390674" y="2465208"/>
            <a:ext cx="1673893" cy="307777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20 X 250 – stage 2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35" name="Picture 11" descr="EIClogo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73542" y="847360"/>
            <a:ext cx="729101" cy="662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2"/>
          <p:cNvGrpSpPr/>
          <p:nvPr/>
        </p:nvGrpSpPr>
        <p:grpSpPr>
          <a:xfrm>
            <a:off x="213356" y="970526"/>
            <a:ext cx="8577734" cy="3035300"/>
            <a:chOff x="213356" y="970526"/>
            <a:chExt cx="8577734" cy="3035300"/>
          </a:xfrm>
        </p:grpSpPr>
        <p:grpSp>
          <p:nvGrpSpPr>
            <p:cNvPr id="16" name="Group 37"/>
            <p:cNvGrpSpPr/>
            <p:nvPr/>
          </p:nvGrpSpPr>
          <p:grpSpPr>
            <a:xfrm>
              <a:off x="213356" y="970526"/>
              <a:ext cx="8577734" cy="3035300"/>
              <a:chOff x="213356" y="970526"/>
              <a:chExt cx="8577734" cy="3035300"/>
            </a:xfrm>
          </p:grpSpPr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13356" y="1044263"/>
                <a:ext cx="3159756" cy="2961563"/>
              </a:xfrm>
              <a:prstGeom prst="rect">
                <a:avLst/>
              </a:prstGeom>
            </p:spPr>
          </p:pic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38800" y="970526"/>
                <a:ext cx="3152290" cy="2943641"/>
              </a:xfrm>
              <a:prstGeom prst="rect">
                <a:avLst/>
              </a:prstGeom>
            </p:spPr>
          </p:pic>
        </p:grpSp>
        <p:sp>
          <p:nvSpPr>
            <p:cNvPr id="41" name="TextBox 40"/>
            <p:cNvSpPr txBox="1"/>
            <p:nvPr/>
          </p:nvSpPr>
          <p:spPr>
            <a:xfrm>
              <a:off x="838033" y="1424521"/>
              <a:ext cx="149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5x100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307854" y="1347576"/>
              <a:ext cx="149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5x100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5" name="Group 10"/>
          <p:cNvGrpSpPr/>
          <p:nvPr/>
        </p:nvGrpSpPr>
        <p:grpSpPr>
          <a:xfrm>
            <a:off x="5378688" y="765296"/>
            <a:ext cx="3549211" cy="3075983"/>
            <a:chOff x="457200" y="875336"/>
            <a:chExt cx="3549211" cy="307598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7200" y="875336"/>
              <a:ext cx="3549211" cy="3075983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992106" y="1237615"/>
              <a:ext cx="13276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20x250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999587" y="652916"/>
            <a:ext cx="55248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Accepted </a:t>
            </a:r>
            <a:r>
              <a:rPr lang="en-US" sz="1600" b="1" dirty="0" err="1" smtClean="0"/>
              <a:t>in“Roman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Pot”(example</a:t>
            </a:r>
            <a:r>
              <a:rPr lang="en-US" sz="1600" b="1" dirty="0" smtClean="0"/>
              <a:t>) at </a:t>
            </a:r>
            <a:r>
              <a:rPr lang="en-US" sz="1600" b="1" dirty="0" err="1" smtClean="0"/>
              <a:t>s</a:t>
            </a:r>
            <a:r>
              <a:rPr lang="en-US" sz="1600" b="1" dirty="0" smtClean="0"/>
              <a:t>=20m</a:t>
            </a:r>
            <a:endParaRPr lang="en-US" sz="1600" b="1" dirty="0"/>
          </a:p>
        </p:txBody>
      </p:sp>
      <p:sp>
        <p:nvSpPr>
          <p:cNvPr id="1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438" y="674260"/>
            <a:ext cx="17128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J-H Lee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31568" y="1270633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rgbClr val="000090"/>
                </a:solidFill>
              </a:rPr>
              <a:t>Quadrupoles</a:t>
            </a:r>
            <a:r>
              <a:rPr lang="en-US" sz="1400" b="1" dirty="0" smtClean="0">
                <a:solidFill>
                  <a:srgbClr val="000090"/>
                </a:solidFill>
              </a:rPr>
              <a:t> acceptance</a:t>
            </a:r>
            <a:endParaRPr lang="en-US" sz="1400" b="1" dirty="0">
              <a:solidFill>
                <a:srgbClr val="00009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31568" y="2624978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10</a:t>
            </a:r>
            <a:r>
              <a:rPr lang="en-US" sz="14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s </a:t>
            </a:r>
            <a:r>
              <a:rPr lang="en-US" sz="1400" b="1" dirty="0" smtClean="0">
                <a:solidFill>
                  <a:srgbClr val="FF0000"/>
                </a:solidFill>
              </a:rPr>
              <a:t>from the beam-pipe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963502" y="3904684"/>
            <a:ext cx="58429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• </a:t>
            </a:r>
            <a:r>
              <a:rPr lang="en-US" b="1" dirty="0" smtClean="0"/>
              <a:t>high‐|</a:t>
            </a:r>
            <a:r>
              <a:rPr lang="en-US" b="1" dirty="0" err="1" smtClean="0"/>
              <a:t>t</a:t>
            </a:r>
            <a:r>
              <a:rPr lang="en-US" b="1" dirty="0" smtClean="0"/>
              <a:t>| acceptance mainly limited by magnet aperture</a:t>
            </a:r>
          </a:p>
          <a:p>
            <a:endParaRPr lang="en-US" b="1" dirty="0" smtClean="0"/>
          </a:p>
          <a:p>
            <a:r>
              <a:rPr lang="en-US" b="1" dirty="0" smtClean="0"/>
              <a:t>• low‐|</a:t>
            </a:r>
            <a:r>
              <a:rPr lang="en-US" b="1" dirty="0" err="1" smtClean="0"/>
              <a:t>t</a:t>
            </a:r>
            <a:r>
              <a:rPr lang="en-US" b="1" dirty="0" smtClean="0"/>
              <a:t>| acceptance limited by beam envelop (~10σ)</a:t>
            </a:r>
          </a:p>
          <a:p>
            <a:endParaRPr lang="en-US" b="1" dirty="0" smtClean="0"/>
          </a:p>
          <a:p>
            <a:r>
              <a:rPr lang="en-US" b="1" dirty="0" smtClean="0"/>
              <a:t>• |</a:t>
            </a:r>
            <a:r>
              <a:rPr lang="en-US" b="1" dirty="0" err="1" smtClean="0"/>
              <a:t>t</a:t>
            </a:r>
            <a:r>
              <a:rPr lang="en-US" b="1" dirty="0" smtClean="0"/>
              <a:t>|‐resolution limited by</a:t>
            </a:r>
          </a:p>
          <a:p>
            <a:pPr lvl="1"/>
            <a:r>
              <a:rPr lang="en-US" b="1" dirty="0" smtClean="0"/>
              <a:t>– beam angular divergence ~100μrad for small |</a:t>
            </a:r>
            <a:r>
              <a:rPr lang="en-US" b="1" dirty="0" err="1" smtClean="0"/>
              <a:t>t</a:t>
            </a:r>
            <a:r>
              <a:rPr lang="en-US" b="1" dirty="0" smtClean="0"/>
              <a:t>|</a:t>
            </a:r>
          </a:p>
          <a:p>
            <a:pPr lvl="1"/>
            <a:r>
              <a:rPr lang="en-US" b="1" dirty="0" smtClean="0"/>
              <a:t>– uncertainties in vertex (</a:t>
            </a:r>
            <a:r>
              <a:rPr lang="en-US" b="1" dirty="0" err="1" smtClean="0"/>
              <a:t>x,y,z</a:t>
            </a:r>
            <a:r>
              <a:rPr lang="en-US" b="1" dirty="0" smtClean="0"/>
              <a:t>) and transport</a:t>
            </a:r>
          </a:p>
          <a:p>
            <a:pPr lvl="1"/>
            <a:r>
              <a:rPr lang="en-US" b="1" dirty="0" smtClean="0"/>
              <a:t>– ~&lt;5-10% resolution in </a:t>
            </a:r>
            <a:r>
              <a:rPr lang="en-US" b="1" dirty="0" err="1" smtClean="0"/>
              <a:t>t</a:t>
            </a:r>
            <a:r>
              <a:rPr lang="en-US" b="1" dirty="0" smtClean="0"/>
              <a:t> (RP at STAR)</a:t>
            </a:r>
            <a:endParaRPr lang="en-US" b="1" dirty="0"/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Direct |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 measurement – Roman Pots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cxnSp>
        <p:nvCxnSpPr>
          <p:cNvPr id="33" name="Straight Arrow Connector 32"/>
          <p:cNvCxnSpPr>
            <a:stCxn id="30" idx="1"/>
          </p:cNvCxnSpPr>
          <p:nvPr/>
        </p:nvCxnSpPr>
        <p:spPr>
          <a:xfrm rot="10800000" flipV="1">
            <a:off x="1963504" y="1532243"/>
            <a:ext cx="1868064" cy="4420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30" idx="3"/>
          </p:cNvCxnSpPr>
          <p:nvPr/>
        </p:nvCxnSpPr>
        <p:spPr>
          <a:xfrm>
            <a:off x="5037606" y="1532243"/>
            <a:ext cx="2019548" cy="4420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31" idx="1"/>
          </p:cNvCxnSpPr>
          <p:nvPr/>
        </p:nvCxnSpPr>
        <p:spPr>
          <a:xfrm rot="10800000">
            <a:off x="1999588" y="2347818"/>
            <a:ext cx="1831980" cy="53877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31" idx="3"/>
          </p:cNvCxnSpPr>
          <p:nvPr/>
        </p:nvCxnSpPr>
        <p:spPr>
          <a:xfrm flipV="1">
            <a:off x="5037606" y="2347810"/>
            <a:ext cx="2096280" cy="5387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Slide Number Placeholder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3383785" y="1974293"/>
            <a:ext cx="2025644" cy="54426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rgbClr val="660066"/>
                </a:solidFill>
              </a:rPr>
              <a:t>Simulation based on </a:t>
            </a:r>
            <a:r>
              <a:rPr lang="en-US" sz="1400" b="1" dirty="0" err="1" smtClean="0">
                <a:solidFill>
                  <a:srgbClr val="660066"/>
                </a:solidFill>
              </a:rPr>
              <a:t>eRHIC</a:t>
            </a:r>
            <a:endParaRPr lang="en-US" sz="1400" b="1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42666" y="5375733"/>
            <a:ext cx="4529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Stage 1: </a:t>
            </a:r>
            <a:r>
              <a:rPr lang="en-US" dirty="0" smtClean="0">
                <a:solidFill>
                  <a:srgbClr val="0000FF"/>
                </a:solidFill>
              </a:rPr>
              <a:t>5 X 100 </a:t>
            </a:r>
            <a:r>
              <a:rPr lang="en-US" dirty="0" err="1" smtClean="0">
                <a:solidFill>
                  <a:srgbClr val="0000FF"/>
                </a:solidFill>
              </a:rPr>
              <a:t>GeV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b="1" dirty="0" smtClean="0"/>
              <a:t>~10 fb</a:t>
            </a:r>
            <a:r>
              <a:rPr lang="en-US" b="1" baseline="30000" dirty="0" smtClean="0"/>
              <a:t>-1 </a:t>
            </a:r>
            <a:r>
              <a:rPr lang="en-US" b="1" dirty="0" smtClean="0"/>
              <a:t>(~ 10 months)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45352" y="5745065"/>
            <a:ext cx="4335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Stage 2: </a:t>
            </a:r>
            <a:r>
              <a:rPr lang="en-US" dirty="0" smtClean="0">
                <a:solidFill>
                  <a:srgbClr val="0000FF"/>
                </a:solidFill>
              </a:rPr>
              <a:t>20 X 250 </a:t>
            </a:r>
            <a:r>
              <a:rPr lang="en-US" dirty="0" err="1" smtClean="0">
                <a:solidFill>
                  <a:srgbClr val="0000FF"/>
                </a:solidFill>
              </a:rPr>
              <a:t>GeV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b="1" dirty="0" smtClean="0"/>
              <a:t>~100 fb</a:t>
            </a:r>
            <a:r>
              <a:rPr lang="en-US" b="1" baseline="30000" dirty="0" smtClean="0"/>
              <a:t>-1 </a:t>
            </a:r>
            <a:r>
              <a:rPr lang="en-US" b="1" dirty="0" smtClean="0"/>
              <a:t>(~ 1 year)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11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Data simulation &amp; selection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grpSp>
        <p:nvGrpSpPr>
          <p:cNvPr id="2" name="Group 24"/>
          <p:cNvGrpSpPr/>
          <p:nvPr/>
        </p:nvGrpSpPr>
        <p:grpSpPr>
          <a:xfrm>
            <a:off x="5734326" y="2001023"/>
            <a:ext cx="3365110" cy="3403109"/>
            <a:chOff x="2817855" y="726763"/>
            <a:chExt cx="6146390" cy="3781637"/>
          </a:xfrm>
        </p:grpSpPr>
        <p:sp>
          <p:nvSpPr>
            <p:cNvPr id="22" name="TextBox 21"/>
            <p:cNvSpPr txBox="1"/>
            <p:nvPr/>
          </p:nvSpPr>
          <p:spPr>
            <a:xfrm>
              <a:off x="3068221" y="726763"/>
              <a:ext cx="5855325" cy="1573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/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0.01 &lt; |</a:t>
              </a:r>
              <a:r>
                <a:rPr lang="en-US" sz="2000" b="1" dirty="0" err="1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t</a:t>
              </a:r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| &lt; 0.85 GeV</a:t>
              </a:r>
              <a:r>
                <a:rPr lang="en-US" sz="2000" b="1" baseline="3000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2</a:t>
              </a:r>
              <a:endParaRPr lang="en-US" sz="2000" b="1" dirty="0" smtClean="0">
                <a:solidFill>
                  <a:srgbClr val="FF0000"/>
                </a:solidFill>
                <a:latin typeface="Times New Roman"/>
                <a:cs typeface="Times New Roman"/>
              </a:endParaRPr>
            </a:p>
            <a:p>
              <a:pPr marL="171450" indent="-171450"/>
              <a:r>
                <a:rPr lang="en-US" b="1" dirty="0" smtClean="0">
                  <a:latin typeface="Times New Roman"/>
                  <a:cs typeface="Times New Roman"/>
                </a:rPr>
                <a:t>  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(Low-|</a:t>
              </a:r>
              <a:r>
                <a:rPr lang="en-US" b="1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t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| sample)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Very high statistics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err="1" smtClean="0">
                  <a:latin typeface="Times New Roman"/>
                  <a:cs typeface="Times New Roman"/>
                </a:rPr>
                <a:t>Systematics</a:t>
              </a:r>
              <a:r>
                <a:rPr lang="en-US" sz="1600" b="1" dirty="0" smtClean="0">
                  <a:latin typeface="Times New Roman"/>
                  <a:cs typeface="Times New Roman"/>
                </a:rPr>
                <a:t> will dominate!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Within Roman pots acceptance</a:t>
              </a:r>
              <a:endParaRPr lang="en-US" sz="1600" b="1" dirty="0">
                <a:latin typeface="Times New Roman"/>
                <a:cs typeface="Times New Roman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68221" y="2387933"/>
              <a:ext cx="5855325" cy="1846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/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1.0 &lt; |</a:t>
              </a:r>
              <a:r>
                <a:rPr lang="en-US" sz="2000" b="1" dirty="0" err="1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t</a:t>
              </a:r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| &lt; 1.5 GeV</a:t>
              </a:r>
              <a:r>
                <a:rPr lang="en-US" sz="2000" b="1" baseline="3000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2</a:t>
              </a:r>
            </a:p>
            <a:p>
              <a:pPr marL="171450" indent="-171450"/>
              <a:r>
                <a:rPr lang="en-US" b="1" dirty="0" smtClean="0">
                  <a:latin typeface="Times New Roman"/>
                  <a:cs typeface="Times New Roman"/>
                </a:rPr>
                <a:t>  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(Large-|</a:t>
              </a:r>
              <a:r>
                <a:rPr lang="en-US" b="1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t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| sample)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err="1" smtClean="0">
                  <a:latin typeface="Times New Roman"/>
                  <a:cs typeface="Times New Roman"/>
                </a:rPr>
                <a:t>Xsec</a:t>
              </a:r>
              <a:r>
                <a:rPr lang="en-US" sz="1600" b="1" dirty="0" smtClean="0">
                  <a:latin typeface="Times New Roman"/>
                  <a:cs typeface="Times New Roman"/>
                </a:rPr>
                <a:t> goes down exponentially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requires a year of data taking </a:t>
              </a:r>
              <a:endParaRPr lang="en-US" sz="1600" b="1" dirty="0" smtClean="0">
                <a:solidFill>
                  <a:srgbClr val="FF0000"/>
                </a:solidFill>
                <a:latin typeface="Times New Roman"/>
                <a:cs typeface="Times New Roman"/>
              </a:endParaRP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Main detector can be used in measuring |</a:t>
              </a:r>
              <a:r>
                <a:rPr lang="en-US" sz="1600" b="1" dirty="0" err="1" smtClean="0">
                  <a:latin typeface="Times New Roman"/>
                  <a:cs typeface="Times New Roman"/>
                </a:rPr>
                <a:t>t</a:t>
              </a:r>
              <a:r>
                <a:rPr lang="en-US" sz="1600" b="1" dirty="0" smtClean="0">
                  <a:latin typeface="Times New Roman"/>
                  <a:cs typeface="Times New Roman"/>
                </a:rPr>
                <a:t>|</a:t>
              </a:r>
              <a:endParaRPr lang="en-US" sz="1600" b="1" dirty="0">
                <a:latin typeface="Times New Roman"/>
                <a:cs typeface="Times New Roman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2817855" y="726764"/>
              <a:ext cx="6146390" cy="3781636"/>
            </a:xfrm>
            <a:prstGeom prst="roundRect">
              <a:avLst/>
            </a:prstGeom>
            <a:noFill/>
            <a:ln w="3810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2282" y="780574"/>
            <a:ext cx="5525074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Acceptance criteria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for Roman pots: 0.03&lt; |</a:t>
            </a:r>
            <a:r>
              <a:rPr lang="en-US" dirty="0" err="1" smtClean="0"/>
              <a:t>t</a:t>
            </a:r>
            <a:r>
              <a:rPr lang="en-US" dirty="0" smtClean="0"/>
              <a:t>| &lt; 0.88 GeV</a:t>
            </a:r>
            <a:r>
              <a:rPr lang="en-US" baseline="30000" dirty="0" smtClean="0"/>
              <a:t>2 </a:t>
            </a:r>
            <a:endParaRPr lang="en-US" dirty="0" smtClean="0"/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for |</a:t>
            </a:r>
            <a:r>
              <a:rPr lang="en-US" dirty="0" err="1" smtClean="0"/>
              <a:t>t</a:t>
            </a:r>
            <a:r>
              <a:rPr lang="en-US" dirty="0" smtClean="0"/>
              <a:t>| &gt; 1GeV2 detect recoil proton in main detector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0.01 &lt; </a:t>
            </a:r>
            <a:r>
              <a:rPr lang="en-US" dirty="0" err="1" smtClean="0"/>
              <a:t>y</a:t>
            </a:r>
            <a:r>
              <a:rPr lang="en-US" dirty="0" smtClean="0"/>
              <a:t> &lt; 0.85 GeV</a:t>
            </a:r>
            <a:r>
              <a:rPr lang="en-US" baseline="30000" dirty="0" smtClean="0"/>
              <a:t>2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err="1" smtClean="0">
                <a:latin typeface="Symbol" charset="2"/>
                <a:cs typeface="Symbol" charset="2"/>
              </a:rPr>
              <a:t>h</a:t>
            </a:r>
            <a:r>
              <a:rPr lang="en-US" dirty="0" smtClean="0">
                <a:latin typeface="Symbol" charset="2"/>
                <a:cs typeface="Symbol" charset="2"/>
              </a:rPr>
              <a:t> </a:t>
            </a:r>
            <a:r>
              <a:rPr lang="en-US" dirty="0" smtClean="0"/>
              <a:t>&lt; 5</a:t>
            </a:r>
          </a:p>
          <a:p>
            <a:pPr marL="630238" lvl="1" indent="-173038">
              <a:buFont typeface="Arial"/>
              <a:buChar char="•"/>
            </a:pPr>
            <a:endParaRPr lang="en-US" dirty="0" smtClean="0">
              <a:solidFill>
                <a:srgbClr val="000090"/>
              </a:solidFill>
            </a:endParaRPr>
          </a:p>
          <a:p>
            <a:pPr marL="173038" indent="-173038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BH rejection criteria (applied to </a:t>
            </a:r>
            <a:r>
              <a:rPr lang="en-US" dirty="0" err="1" smtClean="0">
                <a:solidFill>
                  <a:srgbClr val="000090"/>
                </a:solidFill>
              </a:rPr>
              <a:t>x</a:t>
            </a:r>
            <a:r>
              <a:rPr lang="en-US" dirty="0" smtClean="0">
                <a:solidFill>
                  <a:srgbClr val="000090"/>
                </a:solidFill>
              </a:rPr>
              <a:t>-sec. measurements)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err="1" smtClean="0"/>
              <a:t>y</a:t>
            </a:r>
            <a:r>
              <a:rPr lang="en-US" dirty="0" smtClean="0"/>
              <a:t> &lt; 0.6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(</a:t>
            </a:r>
            <a:r>
              <a:rPr lang="en-US" dirty="0" err="1" smtClean="0"/>
              <a:t>θel-θ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dirty="0" smtClean="0"/>
              <a:t>) &gt; 0 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Eel&gt;1GeV</a:t>
            </a:r>
            <a:r>
              <a:rPr lang="en-US" baseline="30000" dirty="0" smtClean="0"/>
              <a:t>2</a:t>
            </a:r>
            <a:r>
              <a:rPr lang="en-US" dirty="0" smtClean="0"/>
              <a:t>; Eel&gt;1GeV</a:t>
            </a:r>
            <a:r>
              <a:rPr lang="en-US" baseline="30000" dirty="0" smtClean="0"/>
              <a:t>2</a:t>
            </a:r>
          </a:p>
          <a:p>
            <a:pPr marL="630238" lvl="1" indent="-173038">
              <a:buFont typeface="Arial"/>
              <a:buChar char="•"/>
            </a:pPr>
            <a:endParaRPr lang="en-US" baseline="30000" dirty="0" smtClean="0"/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Events smeared for expected resolution in </a:t>
            </a:r>
            <a:r>
              <a:rPr lang="en-US" dirty="0" err="1" smtClean="0">
                <a:solidFill>
                  <a:srgbClr val="000090"/>
                </a:solidFill>
              </a:rPr>
              <a:t>t</a:t>
            </a:r>
            <a:r>
              <a:rPr lang="en-US" dirty="0" smtClean="0">
                <a:solidFill>
                  <a:srgbClr val="000090"/>
                </a:solidFill>
              </a:rPr>
              <a:t>, Q2, </a:t>
            </a:r>
            <a:r>
              <a:rPr lang="en-US" dirty="0" err="1" smtClean="0">
                <a:solidFill>
                  <a:srgbClr val="000090"/>
                </a:solidFill>
              </a:rPr>
              <a:t>x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</a:p>
          <a:p>
            <a:pPr marL="228600" indent="-228600">
              <a:buFont typeface="Wingdings" charset="2"/>
              <a:buChar char="Ø"/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Systematic uncertainty assumed to be ~5% (having in mind experience from HERA)</a:t>
            </a:r>
          </a:p>
          <a:p>
            <a:pPr marL="228600" indent="-228600">
              <a:buFont typeface="Wingdings" charset="2"/>
              <a:buChar char="Ø"/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Overall systematic uncertainty from luminosity measurement not taken into account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66987" y="771715"/>
            <a:ext cx="4032645" cy="1169551"/>
          </a:xfrm>
          <a:prstGeom prst="rect">
            <a:avLst/>
          </a:prstGeom>
          <a:noFill/>
          <a:ln w="19050" cmpd="sng">
            <a:solidFill>
              <a:schemeClr val="accent6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The code MILOU </a:t>
            </a: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by E. Perez, L </a:t>
            </a:r>
            <a:r>
              <a:rPr lang="en-GB" sz="14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Schoeffel</a:t>
            </a: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, L. </a:t>
            </a:r>
            <a:r>
              <a:rPr lang="en-GB" sz="14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Favart</a:t>
            </a:r>
            <a:r>
              <a:rPr lang="en-GB" sz="1400" b="1" dirty="0" smtClean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GB" sz="1400" b="1" dirty="0" smtClean="0">
                <a:solidFill>
                  <a:srgbClr val="000000"/>
                </a:solidFill>
                <a:latin typeface="Times New Roman" charset="0"/>
              </a:rPr>
              <a:t>[arXiv:hep-ph/0411389v1]</a:t>
            </a:r>
          </a:p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is </a:t>
            </a:r>
            <a:r>
              <a:rPr lang="en-GB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Based on a </a:t>
            </a:r>
            <a:r>
              <a:rPr lang="en-GB" sz="1400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GPDs</a:t>
            </a:r>
            <a:r>
              <a:rPr lang="en-GB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convolution by</a:t>
            </a:r>
            <a:r>
              <a:rPr lang="en-GB" sz="14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: </a:t>
            </a:r>
          </a:p>
          <a:p>
            <a:pPr marL="342900" indent="-342900">
              <a:buClr>
                <a:srgbClr val="FF0000"/>
              </a:buClr>
              <a:buAutoNum type="alphaUcPeriod"/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Freund and M. McDermott</a:t>
            </a:r>
          </a:p>
          <a:p>
            <a:pPr marL="342900" indent="-342900"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   [</a:t>
            </a:r>
            <a:r>
              <a:rPr lang="en-US" sz="1400" b="1" dirty="0" smtClean="0">
                <a:latin typeface="Times New Roman" charset="0"/>
                <a:hlinkClick r:id="rId2"/>
              </a:rPr>
              <a:t>http://durpdg.dur.ac.uk/hepdata/dvcs.html</a:t>
            </a:r>
            <a:r>
              <a:rPr lang="en-US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]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 descr="5x100_dvcs_gpd_xsect_smear_largexbin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-192846" y="-305193"/>
            <a:ext cx="5230207" cy="5230207"/>
          </a:xfrm>
          <a:prstGeom prst="rect">
            <a:avLst/>
          </a:prstGeom>
        </p:spPr>
      </p:pic>
      <p:pic>
        <p:nvPicPr>
          <p:cNvPr id="12" name="Picture 11" descr="5x100_dvcs_gpd_xsect_smear_panel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rcRect l="34121" t="51751" r="36587" b="25467"/>
              <a:stretch>
                <a:fillRect/>
              </a:stretch>
            </p:blipFill>
          </mc:Choice>
          <mc:Fallback>
            <p:blipFill>
              <a:blip r:embed="rId6"/>
              <a:srcRect l="34121" t="51751" r="36587" b="25467"/>
              <a:stretch>
                <a:fillRect/>
              </a:stretch>
            </p:blipFill>
          </mc:Fallback>
        </mc:AlternateContent>
        <p:spPr>
          <a:xfrm>
            <a:off x="77806" y="389467"/>
            <a:ext cx="4609147" cy="4297722"/>
          </a:xfrm>
          <a:prstGeom prst="rect">
            <a:avLst/>
          </a:prstGeom>
        </p:spPr>
      </p:pic>
      <p:pic>
        <p:nvPicPr>
          <p:cNvPr id="17" name="Picture 16" descr="20x250_dvcs_gpd_xsect_smear_panel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7"/>
              <a:srcRect l="39105" t="80620" r="30333" b="6946"/>
              <a:stretch>
                <a:fillRect/>
              </a:stretch>
            </p:blipFill>
          </mc:Choice>
          <mc:Fallback>
            <p:blipFill>
              <a:blip r:embed="rId8"/>
              <a:srcRect l="39105" t="80620" r="30333" b="6946"/>
              <a:stretch>
                <a:fillRect/>
              </a:stretch>
            </p:blipFill>
          </mc:Fallback>
        </mc:AlternateContent>
        <p:spPr>
          <a:xfrm>
            <a:off x="304073" y="4689944"/>
            <a:ext cx="2536088" cy="123697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5348601" y="825500"/>
          <a:ext cx="2271713" cy="782638"/>
        </p:xfrm>
        <a:graphic>
          <a:graphicData uri="http://schemas.openxmlformats.org/presentationml/2006/ole">
            <p:oleObj spid="_x0000_s316418" name="Equation" r:id="rId9" imgW="1143000" imgH="393700" progId="Equation.3">
              <p:embed/>
            </p:oleObj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7954962" y="866219"/>
          <a:ext cx="731838" cy="328613"/>
        </p:xfrm>
        <a:graphic>
          <a:graphicData uri="http://schemas.openxmlformats.org/presentationml/2006/ole">
            <p:oleObj spid="_x0000_s316419" name="Equation" r:id="rId10" imgW="368300" imgH="165100" progId="Equation.3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942627" y="1287165"/>
            <a:ext cx="897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b</a:t>
            </a:r>
            <a:r>
              <a:rPr lang="en-US" sz="2400" b="1" dirty="0" smtClean="0">
                <a:solidFill>
                  <a:srgbClr val="FF0000"/>
                </a:solidFill>
              </a:rPr>
              <a:t>=5.6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6399" y="1793319"/>
            <a:ext cx="35976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Specifications:</a:t>
            </a:r>
          </a:p>
          <a:p>
            <a:endParaRPr lang="en-US" b="1" dirty="0" smtClean="0"/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Statistical error down to 1%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It uses smeared </a:t>
            </a:r>
            <a:r>
              <a:rPr lang="en-US" b="1" dirty="0" err="1" smtClean="0"/>
              <a:t>t</a:t>
            </a:r>
            <a:r>
              <a:rPr lang="en-US" b="1" dirty="0" smtClean="0"/>
              <a:t> values (5% momentum </a:t>
            </a:r>
            <a:r>
              <a:rPr lang="en-US" b="1" dirty="0" err="1" smtClean="0"/>
              <a:t>resol</a:t>
            </a:r>
            <a:r>
              <a:rPr lang="en-US" b="1" dirty="0" smtClean="0"/>
              <a:t>.)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|</a:t>
            </a:r>
            <a:r>
              <a:rPr lang="en-US" b="1" dirty="0" err="1" smtClean="0"/>
              <a:t>t</a:t>
            </a:r>
            <a:r>
              <a:rPr lang="en-US" b="1" dirty="0" smtClean="0"/>
              <a:t>|-binning –&gt; 3 * resolution (or   </a:t>
            </a:r>
          </a:p>
          <a:p>
            <a:pPr marL="177800" indent="-177800"/>
            <a:r>
              <a:rPr lang="en-US" b="1" dirty="0" smtClean="0"/>
              <a:t>                                                 higher)</a:t>
            </a:r>
            <a:endParaRPr lang="en-US" b="1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466080" y="127111"/>
            <a:ext cx="3609597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dσ/d|t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23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1927178" y="-1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20x250 </a:t>
            </a:r>
            <a:endParaRPr lang="en-US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5175427" y="4689944"/>
            <a:ext cx="3664501" cy="923330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EIC </a:t>
            </a:r>
            <a:r>
              <a:rPr lang="en-US" b="1" dirty="0" err="1" smtClean="0"/>
              <a:t>lumi</a:t>
            </a:r>
            <a:r>
              <a:rPr lang="en-US" b="1" dirty="0" smtClean="0"/>
              <a:t>: </a:t>
            </a:r>
          </a:p>
          <a:p>
            <a:r>
              <a:rPr lang="en-US" b="1" dirty="0" smtClean="0"/>
              <a:t>~10 fb</a:t>
            </a:r>
            <a:r>
              <a:rPr lang="en-US" b="1" baseline="30000" dirty="0" smtClean="0"/>
              <a:t>-1</a:t>
            </a:r>
            <a:r>
              <a:rPr lang="en-US" b="1" dirty="0" smtClean="0"/>
              <a:t>/year @ stage 1 – 5x100</a:t>
            </a:r>
          </a:p>
          <a:p>
            <a:r>
              <a:rPr lang="en-US" b="1" dirty="0" smtClean="0"/>
              <a:t>~100 fb</a:t>
            </a:r>
            <a:r>
              <a:rPr lang="en-US" b="1" baseline="30000" dirty="0" smtClean="0"/>
              <a:t>-1</a:t>
            </a:r>
            <a:r>
              <a:rPr lang="en-US" b="1" dirty="0" smtClean="0"/>
              <a:t>/month @ stage 2 – 20x250</a:t>
            </a:r>
          </a:p>
        </p:txBody>
      </p:sp>
      <p:sp>
        <p:nvSpPr>
          <p:cNvPr id="36" name="TextBox 35"/>
          <p:cNvSpPr txBox="1"/>
          <p:nvPr/>
        </p:nvSpPr>
        <p:spPr>
          <a:xfrm rot="16200000">
            <a:off x="3241997" y="1412391"/>
            <a:ext cx="2790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BNL EIC Science Task Force</a:t>
            </a:r>
            <a:endParaRPr lang="en-US" i="1" dirty="0"/>
          </a:p>
        </p:txBody>
      </p:sp>
      <p:sp>
        <p:nvSpPr>
          <p:cNvPr id="38" name="TextBox 37"/>
          <p:cNvSpPr txBox="1"/>
          <p:nvPr/>
        </p:nvSpPr>
        <p:spPr>
          <a:xfrm rot="16200000">
            <a:off x="-325809" y="347291"/>
            <a:ext cx="970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d</a:t>
            </a:r>
            <a:r>
              <a:rPr lang="en-US" b="1" dirty="0" err="1" smtClean="0">
                <a:latin typeface="Symbol" charset="2"/>
                <a:cs typeface="Symbol" charset="2"/>
              </a:rPr>
              <a:t>s</a:t>
            </a:r>
            <a:r>
              <a:rPr lang="en-US" b="1" dirty="0" err="1" smtClean="0"/>
              <a:t>/d|t</a:t>
            </a:r>
            <a:r>
              <a:rPr lang="en-US" b="1" dirty="0" smtClean="0"/>
              <a:t>|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18310" y="184994"/>
            <a:ext cx="8152825" cy="609490"/>
          </a:xfr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</p:spPr>
        <p:txBody>
          <a:bodyPr lIns="96058" tIns="233337" rIns="96058" bIns="48029">
            <a:normAutofit fontScale="90000"/>
          </a:bodyPr>
          <a:lstStyle/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Plan </a:t>
            </a:r>
            <a:r>
              <a:rPr lang="en-GB" sz="2900" b="1" dirty="0">
                <a:solidFill>
                  <a:srgbClr val="FF0000"/>
                </a:solidFill>
              </a:rPr>
              <a:t>of the talk</a:t>
            </a:r>
          </a:p>
        </p:txBody>
      </p:sp>
      <p:sp>
        <p:nvSpPr>
          <p:cNvPr id="2048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6" name="Text Box 3"/>
          <p:cNvSpPr txBox="1">
            <a:spLocks noChangeArrowheads="1"/>
          </p:cNvSpPr>
          <p:nvPr/>
        </p:nvSpPr>
        <p:spPr bwMode="auto">
          <a:xfrm>
            <a:off x="572865" y="595386"/>
            <a:ext cx="7430444" cy="561232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69585" rIns="94545" bIns="47273">
            <a:prstTxWarp prst="textNoShape">
              <a:avLst/>
            </a:prstTxWarp>
          </a:bodyPr>
          <a:lstStyle/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I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ntroduction to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GPDs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</a:t>
            </a: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Detector requirements</a:t>
            </a:r>
            <a:endParaRPr lang="en-GB" b="1" smtClean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GPDs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and DVCS  </a:t>
            </a:r>
          </a:p>
          <a:p>
            <a:pPr marL="1719367" lvl="1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Bethe-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Heitler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subtraction</a:t>
            </a:r>
          </a:p>
          <a:p>
            <a:pPr marL="1719367" lvl="1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|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t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|-differential cross sections</a:t>
            </a:r>
          </a:p>
          <a:p>
            <a:pPr marL="1719367" lvl="1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Charge and spin asymmetries</a:t>
            </a: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Imaging with an EIC (the impact!)  </a:t>
            </a: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Imaging the gluons: J/</a:t>
            </a:r>
            <a:r>
              <a:rPr lang="en-GB" b="1" dirty="0" err="1" smtClean="0">
                <a:solidFill>
                  <a:srgbClr val="0000FF"/>
                </a:solidFill>
                <a:latin typeface="Symbol" charset="2"/>
                <a:ea typeface="DejaVu Sans" charset="0"/>
                <a:cs typeface="Symbol" charset="2"/>
              </a:rPr>
              <a:t>y</a:t>
            </a:r>
            <a:r>
              <a:rPr lang="en-GB" b="1" dirty="0" smtClean="0">
                <a:solidFill>
                  <a:srgbClr val="0000FF"/>
                </a:solidFill>
                <a:latin typeface="Symbol" charset="2"/>
                <a:ea typeface="DejaVu Sans" charset="0"/>
                <a:cs typeface="Symbol" charset="2"/>
              </a:rPr>
              <a:t> </a:t>
            </a:r>
            <a:endParaRPr lang="en-GB" b="1" dirty="0" smtClean="0">
              <a:solidFill>
                <a:srgbClr val="0000FF"/>
              </a:solidFill>
              <a:latin typeface="Comic Sans MS"/>
              <a:ea typeface="DejaVu Sans" charset="0"/>
              <a:cs typeface="Comic Sans MS"/>
            </a:endParaRP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Summary </a:t>
            </a:r>
          </a:p>
          <a:p>
            <a:pPr marL="938898" indent="-938898">
              <a:lnSpc>
                <a:spcPct val="116000"/>
              </a:lnSpc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endParaRPr lang="en-GB" sz="2100" b="1" dirty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August 20-22, 2012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POETIC - Indiana University</a:t>
            </a: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466080" y="127111"/>
            <a:ext cx="3609597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dσ/d|t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 - large |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6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023655" y="2730469"/>
            <a:ext cx="4118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Measurements possible also at large-|</a:t>
            </a:r>
            <a:r>
              <a:rPr lang="en-US" b="1" dirty="0" err="1" smtClean="0"/>
              <a:t>t</a:t>
            </a:r>
            <a:r>
              <a:rPr lang="en-US" b="1" dirty="0" smtClean="0"/>
              <a:t>|</a:t>
            </a:r>
          </a:p>
          <a:p>
            <a:pPr algn="ctr"/>
            <a:r>
              <a:rPr lang="en-US" b="1" dirty="0" smtClean="0"/>
              <a:t>with a sufficient precision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5405101" y="3444278"/>
            <a:ext cx="3390672" cy="894894"/>
            <a:chOff x="5506508" y="5729821"/>
            <a:chExt cx="3390672" cy="894894"/>
          </a:xfrm>
        </p:grpSpPr>
        <p:sp>
          <p:nvSpPr>
            <p:cNvPr id="13" name="Down Arrow 12"/>
            <p:cNvSpPr/>
            <p:nvPr/>
          </p:nvSpPr>
          <p:spPr>
            <a:xfrm>
              <a:off x="7015969" y="5729821"/>
              <a:ext cx="356235" cy="525562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506508" y="6255383"/>
              <a:ext cx="33906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Very important to constrain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GPDs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5134880" y="2226387"/>
            <a:ext cx="3873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Dependence at large-|</a:t>
            </a:r>
            <a:r>
              <a:rPr lang="en-US" b="1" dirty="0" err="1" smtClean="0">
                <a:solidFill>
                  <a:srgbClr val="0000FF"/>
                </a:solidFill>
              </a:rPr>
              <a:t>t</a:t>
            </a:r>
            <a:r>
              <a:rPr lang="en-US" b="1" dirty="0" smtClean="0">
                <a:solidFill>
                  <a:srgbClr val="0000FF"/>
                </a:solidFill>
              </a:rPr>
              <a:t>| still unknown 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75435" y="208667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9" name="Picture 18" descr="20x250_dvcs_gpd_xsect_smear_panel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rcRect l="63592" t="76078"/>
              <a:stretch>
                <a:fillRect/>
              </a:stretch>
            </p:blipFill>
          </mc:Choice>
          <mc:Fallback>
            <p:blipFill>
              <a:blip r:embed="rId3"/>
              <a:srcRect l="63592" t="76078"/>
              <a:stretch>
                <a:fillRect/>
              </a:stretch>
            </p:blipFill>
          </mc:Fallback>
        </mc:AlternateContent>
        <p:spPr>
          <a:xfrm>
            <a:off x="304072" y="4827517"/>
            <a:ext cx="2820127" cy="185297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5343742" y="1050963"/>
            <a:ext cx="3664501" cy="923330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EIC </a:t>
            </a:r>
            <a:r>
              <a:rPr lang="en-US" b="1" dirty="0" err="1" smtClean="0"/>
              <a:t>lumi</a:t>
            </a:r>
            <a:r>
              <a:rPr lang="en-US" b="1" dirty="0" smtClean="0"/>
              <a:t>: </a:t>
            </a:r>
          </a:p>
          <a:p>
            <a:r>
              <a:rPr lang="en-US" b="1" dirty="0" smtClean="0"/>
              <a:t>~10 fb</a:t>
            </a:r>
            <a:r>
              <a:rPr lang="en-US" b="1" baseline="30000" dirty="0" smtClean="0"/>
              <a:t>-1</a:t>
            </a:r>
            <a:r>
              <a:rPr lang="en-US" b="1" dirty="0" smtClean="0"/>
              <a:t>/year @ stage 1 – 5x100</a:t>
            </a:r>
          </a:p>
          <a:p>
            <a:r>
              <a:rPr lang="en-US" b="1" dirty="0" smtClean="0"/>
              <a:t>~100 fb</a:t>
            </a:r>
            <a:r>
              <a:rPr lang="en-US" b="1" baseline="30000" dirty="0" smtClean="0"/>
              <a:t>-1</a:t>
            </a:r>
            <a:r>
              <a:rPr lang="en-US" b="1" dirty="0" smtClean="0"/>
              <a:t>/month @ stage 2 – 20x250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88900" y="137833"/>
            <a:ext cx="4691009" cy="5423744"/>
            <a:chOff x="3268526" y="1627300"/>
            <a:chExt cx="4691009" cy="5423744"/>
          </a:xfrm>
        </p:grpSpPr>
        <p:sp>
          <p:nvSpPr>
            <p:cNvPr id="25" name="TextBox 24"/>
            <p:cNvSpPr txBox="1"/>
            <p:nvPr/>
          </p:nvSpPr>
          <p:spPr>
            <a:xfrm rot="16200000">
              <a:off x="6379758" y="2992318"/>
              <a:ext cx="27902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BNL EIC Science Task Force</a:t>
              </a:r>
              <a:endParaRPr lang="en-US" i="1" dirty="0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3268526" y="1627300"/>
              <a:ext cx="4598376" cy="5423744"/>
              <a:chOff x="-102934" y="128633"/>
              <a:chExt cx="4598376" cy="5423744"/>
            </a:xfrm>
          </p:grpSpPr>
          <p:grpSp>
            <p:nvGrpSpPr>
              <p:cNvPr id="21" name="Group 20"/>
              <p:cNvGrpSpPr/>
              <p:nvPr/>
            </p:nvGrpSpPr>
            <p:grpSpPr>
              <a:xfrm>
                <a:off x="-102934" y="128633"/>
                <a:ext cx="4598376" cy="5423744"/>
                <a:chOff x="-102934" y="128633"/>
                <a:chExt cx="4598376" cy="5423744"/>
              </a:xfrm>
            </p:grpSpPr>
            <p:pic>
              <p:nvPicPr>
                <p:cNvPr id="10" name="Picture 9" descr="20x250_dvcs_gpd_xsect_smear_panel.eps"/>
                <p:cNvPicPr>
                  <a:picLocks noChangeAspect="1"/>
                </p:cNvPicPr>
                <p:nvPr/>
              </p:nvPicPr>
              <mc:AlternateContent>
                <mc:Choice xmlns:ma="http://schemas.microsoft.com/office/mac/drawingml/2008/main" Requires="ma">
                  <p:blipFill>
                    <a:blip r:embed="rId2"/>
                    <a:srcRect l="33024" t="66016" r="36398"/>
                    <a:stretch>
                      <a:fillRect/>
                    </a:stretch>
                  </p:blipFill>
                </mc:Choice>
                <mc:Fallback>
                  <p:blipFill>
                    <a:blip r:embed="rId3"/>
                    <a:srcRect l="33024" t="66016" r="36398"/>
                    <a:stretch>
                      <a:fillRect/>
                    </a:stretch>
                  </p:blipFill>
                </mc:Fallback>
              </mc:AlternateContent>
              <p:spPr>
                <a:xfrm>
                  <a:off x="-102934" y="441775"/>
                  <a:ext cx="4598376" cy="5110602"/>
                </a:xfrm>
                <a:prstGeom prst="rect">
                  <a:avLst/>
                </a:prstGeom>
              </p:spPr>
            </p:pic>
            <p:sp>
              <p:nvSpPr>
                <p:cNvPr id="20" name="TextBox 19"/>
                <p:cNvSpPr txBox="1"/>
                <p:nvPr/>
              </p:nvSpPr>
              <p:spPr>
                <a:xfrm>
                  <a:off x="1601450" y="128633"/>
                  <a:ext cx="132767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 smtClean="0"/>
                    <a:t>20x250 </a:t>
                  </a:r>
                  <a:r>
                    <a:rPr lang="en-US" b="1" dirty="0" err="1" smtClean="0"/>
                    <a:t>GeV</a:t>
                  </a:r>
                  <a:endParaRPr lang="en-US" b="1" dirty="0"/>
                </a:p>
              </p:txBody>
            </p:sp>
          </p:grpSp>
          <p:sp>
            <p:nvSpPr>
              <p:cNvPr id="22" name="TextBox 21"/>
              <p:cNvSpPr txBox="1"/>
              <p:nvPr/>
            </p:nvSpPr>
            <p:spPr>
              <a:xfrm>
                <a:off x="830452" y="988946"/>
                <a:ext cx="12975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 err="1" smtClean="0"/>
                  <a:t>Lumi</a:t>
                </a:r>
                <a:r>
                  <a:rPr lang="en-US" sz="1600" b="1" dirty="0" smtClean="0"/>
                  <a:t>=100fb</a:t>
                </a:r>
                <a:r>
                  <a:rPr lang="en-US" sz="1600" b="1" baseline="30000" dirty="0" smtClean="0"/>
                  <a:t>-1</a:t>
                </a:r>
                <a:endParaRPr lang="en-US" sz="1600" b="1" baseline="30000" dirty="0"/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>
            <a:off x="176044" y="152511"/>
            <a:ext cx="4676525" cy="5424888"/>
            <a:chOff x="125244" y="127111"/>
            <a:chExt cx="4676525" cy="5424888"/>
          </a:xfrm>
        </p:grpSpPr>
        <p:grpSp>
          <p:nvGrpSpPr>
            <p:cNvPr id="38" name="Group 37"/>
            <p:cNvGrpSpPr/>
            <p:nvPr/>
          </p:nvGrpSpPr>
          <p:grpSpPr>
            <a:xfrm>
              <a:off x="125244" y="127111"/>
              <a:ext cx="4676525" cy="5424888"/>
              <a:chOff x="125244" y="127111"/>
              <a:chExt cx="4676525" cy="5424888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125244" y="156078"/>
                <a:ext cx="4676525" cy="5395921"/>
                <a:chOff x="264944" y="156078"/>
                <a:chExt cx="4676525" cy="5395921"/>
              </a:xfrm>
            </p:grpSpPr>
            <p:grpSp>
              <p:nvGrpSpPr>
                <p:cNvPr id="35" name="Group 34"/>
                <p:cNvGrpSpPr/>
                <p:nvPr/>
              </p:nvGrpSpPr>
              <p:grpSpPr>
                <a:xfrm>
                  <a:off x="277644" y="156078"/>
                  <a:ext cx="4663825" cy="5395921"/>
                  <a:chOff x="87144" y="156078"/>
                  <a:chExt cx="4663825" cy="5395921"/>
                </a:xfrm>
              </p:grpSpPr>
              <p:grpSp>
                <p:nvGrpSpPr>
                  <p:cNvPr id="33" name="Group 32"/>
                  <p:cNvGrpSpPr/>
                  <p:nvPr/>
                </p:nvGrpSpPr>
                <p:grpSpPr>
                  <a:xfrm>
                    <a:off x="87144" y="156078"/>
                    <a:ext cx="4663825" cy="5395921"/>
                    <a:chOff x="-39856" y="156078"/>
                    <a:chExt cx="4663825" cy="5395921"/>
                  </a:xfrm>
                </p:grpSpPr>
                <p:sp>
                  <p:nvSpPr>
                    <p:cNvPr id="26" name="TextBox 25"/>
                    <p:cNvSpPr txBox="1"/>
                    <p:nvPr/>
                  </p:nvSpPr>
                  <p:spPr>
                    <a:xfrm rot="16200000">
                      <a:off x="3044192" y="1464445"/>
                      <a:ext cx="2790222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i="1" dirty="0" smtClean="0"/>
                        <a:t>BNL EIC Science Task Force</a:t>
                      </a:r>
                      <a:endParaRPr lang="en-US" i="1" dirty="0"/>
                    </a:p>
                  </p:txBody>
                </p:sp>
                <p:grpSp>
                  <p:nvGrpSpPr>
                    <p:cNvPr id="32" name="Group 31"/>
                    <p:cNvGrpSpPr/>
                    <p:nvPr/>
                  </p:nvGrpSpPr>
                  <p:grpSpPr>
                    <a:xfrm>
                      <a:off x="-39856" y="156078"/>
                      <a:ext cx="4459593" cy="5395921"/>
                      <a:chOff x="-39856" y="156078"/>
                      <a:chExt cx="4459593" cy="5395921"/>
                    </a:xfrm>
                  </p:grpSpPr>
                  <p:pic>
                    <p:nvPicPr>
                      <p:cNvPr id="28" name="Picture 27" descr="5x100_dvcs_gpd_xsect_smear_panel_ht.eps"/>
                      <p:cNvPicPr>
                        <a:picLocks noChangeAspect="1"/>
                      </p:cNvPicPr>
                      <p:nvPr/>
                    </p:nvPicPr>
                    <mc:AlternateContent>
                      <mc:Choice xmlns:ma="http://schemas.microsoft.com/office/mac/drawingml/2008/main" Requires="ma">
                        <p:blipFill>
                          <a:blip r:embed="rId4"/>
                          <a:srcRect l="3011" t="64475" r="74475"/>
                          <a:stretch>
                            <a:fillRect/>
                          </a:stretch>
                        </p:blipFill>
                      </mc:Choice>
                      <mc:Fallback>
                        <p:blipFill>
                          <a:blip r:embed="rId5"/>
                          <a:srcRect l="3011" t="64475" r="74475"/>
                          <a:stretch>
                            <a:fillRect/>
                          </a:stretch>
                        </p:blipFill>
                      </mc:Fallback>
                    </mc:AlternateContent>
                    <p:spPr>
                      <a:xfrm>
                        <a:off x="-39856" y="217015"/>
                        <a:ext cx="4459593" cy="5334984"/>
                      </a:xfrm>
                      <a:prstGeom prst="rect">
                        <a:avLst/>
                      </a:prstGeom>
                    </p:spPr>
                  </p:pic>
                  <p:sp>
                    <p:nvSpPr>
                      <p:cNvPr id="31" name="Rectangle 30"/>
                      <p:cNvSpPr/>
                      <p:nvPr/>
                    </p:nvSpPr>
                    <p:spPr>
                      <a:xfrm>
                        <a:off x="304072" y="156078"/>
                        <a:ext cx="3505928" cy="28842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</p:grpSp>
              <p:sp>
                <p:nvSpPr>
                  <p:cNvPr id="34" name="TextBox 33"/>
                  <p:cNvSpPr txBox="1"/>
                  <p:nvPr/>
                </p:nvSpPr>
                <p:spPr>
                  <a:xfrm>
                    <a:off x="354873" y="203200"/>
                    <a:ext cx="351478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600" b="1" dirty="0" smtClean="0"/>
                      <a:t>-4</a:t>
                    </a:r>
                    <a:endParaRPr lang="en-US" sz="1600" b="1" dirty="0"/>
                  </a:p>
                </p:txBody>
              </p:sp>
            </p:grpSp>
            <p:sp>
              <p:nvSpPr>
                <p:cNvPr id="36" name="Rectangle 35"/>
                <p:cNvSpPr/>
                <p:nvPr/>
              </p:nvSpPr>
              <p:spPr>
                <a:xfrm>
                  <a:off x="264944" y="206878"/>
                  <a:ext cx="45719" cy="352692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9" name="TextBox 28"/>
              <p:cNvSpPr txBox="1"/>
              <p:nvPr/>
            </p:nvSpPr>
            <p:spPr>
              <a:xfrm>
                <a:off x="1913074" y="127111"/>
                <a:ext cx="13554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5x100 </a:t>
                </a:r>
                <a:r>
                  <a:rPr lang="en-US" b="1" dirty="0" err="1" smtClean="0"/>
                  <a:t>GeV</a:t>
                </a:r>
                <a:endParaRPr lang="en-US" b="1" dirty="0"/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934951" y="885863"/>
              <a:ext cx="11935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err="1" smtClean="0"/>
                <a:t>Lumi</a:t>
              </a:r>
              <a:r>
                <a:rPr lang="en-US" sz="1600" b="1" dirty="0" smtClean="0"/>
                <a:t>=10fb</a:t>
              </a:r>
              <a:r>
                <a:rPr lang="en-US" sz="1600" b="1" baseline="30000" dirty="0" smtClean="0"/>
                <a:t>-1</a:t>
              </a:r>
              <a:endParaRPr lang="en-US" sz="1600" b="1" baseline="30000" dirty="0"/>
            </a:p>
          </p:txBody>
        </p:sp>
      </p:grpSp>
      <p:sp>
        <p:nvSpPr>
          <p:cNvPr id="43" name="Rectangle 42"/>
          <p:cNvSpPr/>
          <p:nvPr/>
        </p:nvSpPr>
        <p:spPr>
          <a:xfrm>
            <a:off x="170963" y="5105400"/>
            <a:ext cx="2572237" cy="2159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 rot="16200000">
            <a:off x="-402009" y="347291"/>
            <a:ext cx="970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d</a:t>
            </a:r>
            <a:r>
              <a:rPr lang="en-US" b="1" dirty="0" err="1" smtClean="0">
                <a:latin typeface="Symbol" charset="2"/>
                <a:cs typeface="Symbol" charset="2"/>
              </a:rPr>
              <a:t>s</a:t>
            </a:r>
            <a:r>
              <a:rPr lang="en-US" b="1" dirty="0" err="1" smtClean="0"/>
              <a:t>/d|t</a:t>
            </a:r>
            <a:r>
              <a:rPr lang="en-US" b="1" dirty="0" smtClean="0"/>
              <a:t>|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3" grpId="0" animBg="1"/>
      <p:bldP spid="43" grpId="1" animBg="1"/>
      <p:bldP spid="44" grpId="0"/>
      <p:bldP spid="4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pic>
        <p:nvPicPr>
          <p:cNvPr id="7" name="Picture 6" descr="plot-ALU_AUT_AU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887477"/>
            <a:ext cx="8115000" cy="5012703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Asymmetries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19858" y="5796039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1" name="Picture 10" descr="plot-BC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0" y="1409161"/>
            <a:ext cx="9144000" cy="4039678"/>
          </a:xfrm>
          <a:prstGeom prst="rect">
            <a:avLst/>
          </a:prstGeom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Transverse target-spin asymmetry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pic>
        <p:nvPicPr>
          <p:cNvPr id="9" name="Picture 8" descr="plot-AUT20x25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65100" y="952500"/>
            <a:ext cx="8585200" cy="2616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4200" y="5396468"/>
            <a:ext cx="2938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Gives access to GPD 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12" name="Object 8"/>
          <p:cNvGraphicFramePr>
            <a:graphicFrameLocks noChangeAspect="1"/>
          </p:cNvGraphicFramePr>
          <p:nvPr/>
        </p:nvGraphicFramePr>
        <p:xfrm>
          <a:off x="213356" y="4481737"/>
          <a:ext cx="5456238" cy="712788"/>
        </p:xfrm>
        <a:graphic>
          <a:graphicData uri="http://schemas.openxmlformats.org/presentationml/2006/ole">
            <p:oleObj spid="_x0000_s318466" name="Equation" r:id="rId5" imgW="3378200" imgH="406400" progId="Equation.3">
              <p:embed/>
            </p:oleObj>
          </a:graphicData>
        </a:graphic>
      </p:graphicFrame>
      <p:grpSp>
        <p:nvGrpSpPr>
          <p:cNvPr id="2" name="Group 12"/>
          <p:cNvGrpSpPr/>
          <p:nvPr/>
        </p:nvGrpSpPr>
        <p:grpSpPr>
          <a:xfrm>
            <a:off x="2182966" y="4540875"/>
            <a:ext cx="6560936" cy="699258"/>
            <a:chOff x="1921985" y="5208988"/>
            <a:chExt cx="6560936" cy="699258"/>
          </a:xfrm>
        </p:grpSpPr>
        <p:sp>
          <p:nvSpPr>
            <p:cNvPr id="14" name="TextBox 13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3124200" y="2425700"/>
            <a:ext cx="3784600" cy="1548031"/>
            <a:chOff x="3124200" y="2425700"/>
            <a:chExt cx="3784600" cy="1548031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3124200" y="2425700"/>
              <a:ext cx="10795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10800000" flipV="1">
              <a:off x="4800600" y="2425700"/>
              <a:ext cx="21082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499313" y="3327400"/>
              <a:ext cx="2088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Different assumptions for 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3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/>
          <p:cNvGrpSpPr/>
          <p:nvPr/>
        </p:nvGrpSpPr>
        <p:grpSpPr>
          <a:xfrm>
            <a:off x="213356" y="1063789"/>
            <a:ext cx="7816608" cy="2438400"/>
            <a:chOff x="213356" y="1502071"/>
            <a:chExt cx="7816608" cy="2438400"/>
          </a:xfrm>
        </p:grpSpPr>
        <p:pic>
          <p:nvPicPr>
            <p:cNvPr id="21" name="Picture 20" descr="plotGPDHG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tretch>
                  <a:fillRect/>
                </a:stretch>
              </p:blipFill>
            </mc:Choice>
            <mc:Fallback>
              <p:blipFill>
                <a:blip r:embed="rId4"/>
                <a:stretch>
                  <a:fillRect/>
                </a:stretch>
              </p:blipFill>
            </mc:Fallback>
          </mc:AlternateContent>
          <p:spPr>
            <a:xfrm>
              <a:off x="4372364" y="1502071"/>
              <a:ext cx="3657600" cy="2438400"/>
            </a:xfrm>
            <a:prstGeom prst="rect">
              <a:avLst/>
            </a:prstGeom>
          </p:spPr>
        </p:pic>
        <p:pic>
          <p:nvPicPr>
            <p:cNvPr id="24" name="Picture 23" descr="plotGPDEG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5"/>
                <a:stretch>
                  <a:fillRect/>
                </a:stretch>
              </p:blipFill>
            </mc:Choice>
            <mc:Fallback>
              <p:blipFill>
                <a:blip r:embed="rId6"/>
                <a:stretch>
                  <a:fillRect/>
                </a:stretch>
              </p:blipFill>
            </mc:Fallback>
          </mc:AlternateContent>
          <p:spPr>
            <a:xfrm>
              <a:off x="213356" y="1510472"/>
              <a:ext cx="3657600" cy="2425700"/>
            </a:xfrm>
            <a:prstGeom prst="rect">
              <a:avLst/>
            </a:prstGeom>
          </p:spPr>
        </p:pic>
      </p:grpSp>
      <p:grpSp>
        <p:nvGrpSpPr>
          <p:cNvPr id="3" name="Group 28"/>
          <p:cNvGrpSpPr/>
          <p:nvPr/>
        </p:nvGrpSpPr>
        <p:grpSpPr>
          <a:xfrm>
            <a:off x="304073" y="726763"/>
            <a:ext cx="8170170" cy="3034352"/>
            <a:chOff x="304073" y="726763"/>
            <a:chExt cx="8170170" cy="3034352"/>
          </a:xfrm>
        </p:grpSpPr>
        <p:sp>
          <p:nvSpPr>
            <p:cNvPr id="26" name="TextBox 25"/>
            <p:cNvSpPr txBox="1"/>
            <p:nvPr/>
          </p:nvSpPr>
          <p:spPr>
            <a:xfrm>
              <a:off x="304073" y="803707"/>
              <a:ext cx="6724918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228600" indent="-228600">
                <a:buFont typeface="Wingdings" charset="2"/>
                <a:buChar char="Ø"/>
              </a:pPr>
              <a:r>
                <a:rPr lang="en-US" b="1" dirty="0" smtClean="0">
                  <a:solidFill>
                    <a:srgbClr val="0000FF"/>
                  </a:solidFill>
                </a:rPr>
                <a:t>Obtain the </a:t>
              </a:r>
              <a:r>
                <a:rPr lang="en-US" b="1" dirty="0" err="1" smtClean="0">
                  <a:solidFill>
                    <a:srgbClr val="0000FF"/>
                  </a:solidFill>
                </a:rPr>
                <a:t>GPDs</a:t>
              </a:r>
              <a:r>
                <a:rPr lang="en-US" b="1" dirty="0" smtClean="0">
                  <a:solidFill>
                    <a:srgbClr val="0000FF"/>
                  </a:solidFill>
                </a:rPr>
                <a:t> from global fits on present data and pseudo-data</a:t>
              </a:r>
            </a:p>
            <a:p>
              <a:pPr marL="228600" indent="-228600">
                <a:buFont typeface="Wingdings" charset="2"/>
                <a:buChar char="Ø"/>
              </a:pPr>
              <a:endParaRPr lang="en-US" b="1" dirty="0" smtClean="0">
                <a:solidFill>
                  <a:srgbClr val="0000FF"/>
                </a:solidFill>
              </a:endParaRPr>
            </a:p>
            <a:p>
              <a:pPr marL="228600" indent="-228600">
                <a:buFont typeface="Wingdings" charset="2"/>
                <a:buChar char="Ø"/>
              </a:pPr>
              <a:r>
                <a:rPr lang="en-US" b="1" dirty="0" smtClean="0">
                  <a:solidFill>
                    <a:srgbClr val="0000FF"/>
                  </a:solidFill>
                </a:rPr>
                <a:t>Fourier transform </a:t>
              </a:r>
              <a:r>
                <a:rPr lang="en-US" b="1" dirty="0" err="1" smtClean="0">
                  <a:solidFill>
                    <a:srgbClr val="0000FF"/>
                  </a:solidFill>
                </a:rPr>
                <a:t>GPDs</a:t>
              </a:r>
              <a:r>
                <a:rPr lang="en-US" b="1" dirty="0" smtClean="0">
                  <a:solidFill>
                    <a:srgbClr val="0000FF"/>
                  </a:solidFill>
                </a:rPr>
                <a:t> to obtain image in </a:t>
              </a:r>
              <a:r>
                <a:rPr lang="en-US" b="1" dirty="0" err="1" smtClean="0">
                  <a:solidFill>
                    <a:srgbClr val="0000FF"/>
                  </a:solidFill>
                </a:rPr>
                <a:t>b</a:t>
              </a:r>
              <a:r>
                <a:rPr lang="en-US" b="1" dirty="0" smtClean="0">
                  <a:solidFill>
                    <a:srgbClr val="0000FF"/>
                  </a:solidFill>
                </a:rPr>
                <a:t>-space</a:t>
              </a:r>
            </a:p>
            <a:p>
              <a:pPr marL="228600" indent="-228600">
                <a:buFont typeface="Wingdings" charset="2"/>
                <a:buChar char="Ø"/>
              </a:pPr>
              <a:endParaRPr lang="en-US" b="1" dirty="0">
                <a:solidFill>
                  <a:srgbClr val="0000FF"/>
                </a:solidFill>
              </a:endParaRPr>
            </a:p>
          </p:txBody>
        </p:sp>
        <p:pic>
          <p:nvPicPr>
            <p:cNvPr id="27" name="Picture 26" descr="Screen shot 2012-07-30 at 10.06.02 AM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5138" y="1940474"/>
              <a:ext cx="7544528" cy="1820641"/>
            </a:xfrm>
            <a:prstGeom prst="rect">
              <a:avLst/>
            </a:prstGeom>
          </p:spPr>
        </p:pic>
        <p:pic>
          <p:nvPicPr>
            <p:cNvPr id="28" name="Picture 27" descr="Screen shot 2012-07-30 at 10.08.39 AM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28991" y="726763"/>
              <a:ext cx="1445252" cy="1390714"/>
            </a:xfrm>
            <a:prstGeom prst="rect">
              <a:avLst/>
            </a:prstGeom>
          </p:spPr>
        </p:pic>
      </p:grpSp>
      <p:grpSp>
        <p:nvGrpSpPr>
          <p:cNvPr id="7" name="Group 29"/>
          <p:cNvGrpSpPr/>
          <p:nvPr/>
        </p:nvGrpSpPr>
        <p:grpSpPr>
          <a:xfrm>
            <a:off x="213356" y="803707"/>
            <a:ext cx="7816608" cy="2700010"/>
            <a:chOff x="213356" y="803707"/>
            <a:chExt cx="7816608" cy="2700010"/>
          </a:xfrm>
        </p:grpSpPr>
        <p:sp>
          <p:nvSpPr>
            <p:cNvPr id="19" name="TextBox 18"/>
            <p:cNvSpPr txBox="1"/>
            <p:nvPr/>
          </p:nvSpPr>
          <p:spPr>
            <a:xfrm>
              <a:off x="3813652" y="803707"/>
              <a:ext cx="11361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rgbClr val="FF0000"/>
                  </a:solidFill>
                </a:rPr>
                <a:t>…FIT…</a:t>
              </a:r>
              <a:endParaRPr lang="en-US" sz="2800" b="1" dirty="0">
                <a:solidFill>
                  <a:srgbClr val="FF0000"/>
                </a:solidFill>
              </a:endParaRPr>
            </a:p>
          </p:txBody>
        </p:sp>
        <p:grpSp>
          <p:nvGrpSpPr>
            <p:cNvPr id="8" name="Group 24"/>
            <p:cNvGrpSpPr/>
            <p:nvPr/>
          </p:nvGrpSpPr>
          <p:grpSpPr>
            <a:xfrm>
              <a:off x="213356" y="1065317"/>
              <a:ext cx="7816608" cy="2438400"/>
              <a:chOff x="213356" y="1065317"/>
              <a:chExt cx="7816608" cy="2438400"/>
            </a:xfrm>
          </p:grpSpPr>
          <p:pic>
            <p:nvPicPr>
              <p:cNvPr id="22" name="Picture 21" descr="plotGPDEsea.eps"/>
              <p:cNvPicPr>
                <a:picLocks noChangeAspect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9"/>
                  <a:stretch>
                    <a:fillRect/>
                  </a:stretch>
                </p:blipFill>
              </mc:Choice>
              <mc:Fallback>
                <p:blipFill>
                  <a:blip r:embed="rId10"/>
                  <a:stretch>
                    <a:fillRect/>
                  </a:stretch>
                </p:blipFill>
              </mc:Fallback>
            </mc:AlternateContent>
            <p:spPr>
              <a:xfrm>
                <a:off x="213356" y="1065317"/>
                <a:ext cx="3657600" cy="2438400"/>
              </a:xfrm>
              <a:prstGeom prst="rect">
                <a:avLst/>
              </a:prstGeom>
            </p:spPr>
          </p:pic>
          <p:pic>
            <p:nvPicPr>
              <p:cNvPr id="23" name="Picture 22" descr="plotGPDHsea.pdf"/>
              <p:cNvPicPr>
                <a:picLocks noChangeAspect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11"/>
                  <a:stretch>
                    <a:fillRect/>
                  </a:stretch>
                </p:blipFill>
              </mc:Choice>
              <mc:Fallback>
                <p:blipFill>
                  <a:blip r:embed="rId12"/>
                  <a:stretch>
                    <a:fillRect/>
                  </a:stretch>
                </p:blipFill>
              </mc:Fallback>
            </mc:AlternateContent>
            <p:spPr>
              <a:xfrm>
                <a:off x="4372364" y="1065317"/>
                <a:ext cx="3657600" cy="2425700"/>
              </a:xfrm>
              <a:prstGeom prst="rect">
                <a:avLst/>
              </a:prstGeom>
            </p:spPr>
          </p:pic>
        </p:grp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grpSp>
        <p:nvGrpSpPr>
          <p:cNvPr id="14" name="Group 24"/>
          <p:cNvGrpSpPr/>
          <p:nvPr/>
        </p:nvGrpSpPr>
        <p:grpSpPr>
          <a:xfrm>
            <a:off x="304073" y="3066193"/>
            <a:ext cx="8660172" cy="3077432"/>
            <a:chOff x="304073" y="3066193"/>
            <a:chExt cx="8660172" cy="3077432"/>
          </a:xfrm>
        </p:grpSpPr>
        <p:graphicFrame>
          <p:nvGraphicFramePr>
            <p:cNvPr id="10" name="Object 9"/>
            <p:cNvGraphicFramePr>
              <a:graphicFrameLocks noChangeAspect="1"/>
            </p:cNvGraphicFramePr>
            <p:nvPr/>
          </p:nvGraphicFramePr>
          <p:xfrm>
            <a:off x="465138" y="5624513"/>
            <a:ext cx="4484687" cy="519112"/>
          </p:xfrm>
          <a:graphic>
            <a:graphicData uri="http://schemas.openxmlformats.org/presentationml/2006/ole">
              <p:oleObj spid="_x0000_s319490" name="Equation" r:id="rId13" imgW="2908300" imgH="355600" progId="Equation.3">
                <p:embed/>
              </p:oleObj>
            </a:graphicData>
          </a:graphic>
        </p:graphicFrame>
        <p:pic>
          <p:nvPicPr>
            <p:cNvPr id="11" name="Picture 10" descr="plotGPD1D-q-qT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14"/>
                <a:srcRect r="49831"/>
                <a:stretch>
                  <a:fillRect/>
                </a:stretch>
              </p:blipFill>
            </mc:Choice>
            <mc:Fallback>
              <p:blipFill>
                <a:blip r:embed="rId15"/>
                <a:srcRect r="49831"/>
                <a:stretch>
                  <a:fillRect/>
                </a:stretch>
              </p:blipFill>
            </mc:Fallback>
          </mc:AlternateContent>
          <p:spPr>
            <a:xfrm>
              <a:off x="304073" y="3659515"/>
              <a:ext cx="2920001" cy="1985746"/>
            </a:xfrm>
            <a:prstGeom prst="rect">
              <a:avLst/>
            </a:prstGeom>
          </p:spPr>
        </p:pic>
        <p:pic>
          <p:nvPicPr>
            <p:cNvPr id="13" name="Picture 12" descr="plotGPD1D-g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16"/>
                <a:stretch>
                  <a:fillRect/>
                </a:stretch>
              </p:blipFill>
            </mc:Choice>
            <mc:Fallback>
              <p:blipFill>
                <a:blip r:embed="rId17"/>
                <a:stretch>
                  <a:fillRect/>
                </a:stretch>
              </p:blipFill>
            </mc:Fallback>
          </mc:AlternateContent>
          <p:spPr>
            <a:xfrm>
              <a:off x="3365169" y="3757219"/>
              <a:ext cx="2654631" cy="179187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6230783" y="4689602"/>
              <a:ext cx="27334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Errors are extrapolated for:</a:t>
              </a:r>
            </a:p>
            <a:p>
              <a:r>
                <a:rPr lang="en-US" dirty="0" smtClean="0"/>
                <a:t>|</a:t>
              </a:r>
              <a:r>
                <a:rPr lang="en-US" dirty="0" err="1" smtClean="0"/>
                <a:t>t|</a:t>
              </a:r>
              <a:r>
                <a:rPr lang="en-US" dirty="0" err="1" smtClean="0">
                  <a:sym typeface="Wingdings"/>
                </a:rPr>
                <a:t></a:t>
              </a:r>
              <a:r>
                <a:rPr lang="en-US" dirty="0" smtClean="0">
                  <a:sym typeface="Wingdings"/>
                </a:rPr>
                <a:t> </a:t>
              </a:r>
              <a:r>
                <a:rPr lang="en-US" dirty="0" smtClean="0"/>
                <a:t> 0 ; |</a:t>
              </a:r>
              <a:r>
                <a:rPr lang="en-US" dirty="0" err="1" smtClean="0"/>
                <a:t>t</a:t>
              </a:r>
              <a:r>
                <a:rPr lang="en-US" dirty="0" smtClean="0"/>
                <a:t>| &gt; 1.5 GeV</a:t>
              </a:r>
              <a:r>
                <a:rPr lang="en-US" baseline="30000" dirty="0" smtClean="0"/>
                <a:t>2</a:t>
              </a:r>
              <a:r>
                <a:rPr lang="en-US" dirty="0" smtClean="0"/>
                <a:t> </a:t>
              </a:r>
              <a:endParaRPr lang="en-US" dirty="0"/>
            </a:p>
          </p:txBody>
        </p:sp>
        <p:sp>
          <p:nvSpPr>
            <p:cNvPr id="18" name="Notched Right Arrow 17"/>
            <p:cNvSpPr/>
            <p:nvPr/>
          </p:nvSpPr>
          <p:spPr>
            <a:xfrm rot="6731882">
              <a:off x="3846685" y="3288659"/>
              <a:ext cx="672900" cy="227967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13356" y="726763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982200" y="254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30188" y="4227937"/>
            <a:ext cx="74815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 algn="ctr"/>
            <a:r>
              <a:rPr lang="en-US" b="1" dirty="0" smtClean="0"/>
              <a:t>A global fit over all mock data was done, based on the </a:t>
            </a:r>
            <a:r>
              <a:rPr lang="en-US" b="1" dirty="0" err="1" smtClean="0"/>
              <a:t>GPDs</a:t>
            </a:r>
            <a:r>
              <a:rPr lang="en-US" b="1" dirty="0" smtClean="0"/>
              <a:t>-based model:</a:t>
            </a:r>
          </a:p>
          <a:p>
            <a:pPr marL="228600" indent="-228600" algn="ctr"/>
            <a:r>
              <a:rPr lang="en-US" b="1" dirty="0" smtClean="0"/>
              <a:t>       </a:t>
            </a:r>
            <a:r>
              <a:rPr lang="en-US" b="1" dirty="0" smtClean="0">
                <a:solidFill>
                  <a:srgbClr val="0000FF"/>
                </a:solidFill>
              </a:rPr>
              <a:t>[K. </a:t>
            </a:r>
            <a:r>
              <a:rPr lang="en-US" b="1" dirty="0" err="1" smtClean="0">
                <a:solidFill>
                  <a:srgbClr val="0000FF"/>
                </a:solidFill>
              </a:rPr>
              <a:t>Kumerički</a:t>
            </a:r>
            <a:r>
              <a:rPr lang="en-US" b="1" dirty="0" smtClean="0">
                <a:solidFill>
                  <a:srgbClr val="0000FF"/>
                </a:solidFill>
              </a:rPr>
              <a:t>, D </a:t>
            </a:r>
            <a:r>
              <a:rPr lang="en-US" b="1" dirty="0" err="1" smtClean="0">
                <a:solidFill>
                  <a:srgbClr val="0000FF"/>
                </a:solidFill>
              </a:rPr>
              <a:t>Müller</a:t>
            </a:r>
            <a:r>
              <a:rPr lang="en-US" b="1" dirty="0" smtClean="0">
                <a:solidFill>
                  <a:srgbClr val="0000FF"/>
                </a:solidFill>
              </a:rPr>
              <a:t>, K. </a:t>
            </a:r>
            <a:r>
              <a:rPr lang="en-US" b="1" dirty="0" err="1" smtClean="0">
                <a:solidFill>
                  <a:srgbClr val="0000FF"/>
                </a:solidFill>
              </a:rPr>
              <a:t>Passek-Kumerički</a:t>
            </a:r>
            <a:r>
              <a:rPr lang="en-US" b="1" dirty="0" smtClean="0">
                <a:solidFill>
                  <a:srgbClr val="0000FF"/>
                </a:solidFill>
              </a:rPr>
              <a:t> 2007]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0" grpId="0"/>
      <p:bldP spid="3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pic>
        <p:nvPicPr>
          <p:cNvPr id="10" name="Picture 9" descr="plotGPD2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" y="169749"/>
            <a:ext cx="5419314" cy="3699434"/>
          </a:xfrm>
          <a:prstGeom prst="rect">
            <a:avLst/>
          </a:prstGeom>
        </p:spPr>
      </p:pic>
      <p:pic>
        <p:nvPicPr>
          <p:cNvPr id="11" name="Picture 10" descr="plotGPD1D-g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6032169" y="4316737"/>
            <a:ext cx="2654631" cy="1791876"/>
          </a:xfrm>
          <a:prstGeom prst="rect">
            <a:avLst/>
          </a:prstGeom>
        </p:spPr>
      </p:pic>
      <p:pic>
        <p:nvPicPr>
          <p:cNvPr id="12" name="Picture 11" descr="plotGPD1D-q-qT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2" y="4230202"/>
            <a:ext cx="5820292" cy="198574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5123" y="3860870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86397" y="938696"/>
            <a:ext cx="385760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1600" b="1" dirty="0" smtClean="0"/>
              <a:t>A global fit over all mock data was done, based on the </a:t>
            </a:r>
            <a:r>
              <a:rPr lang="en-US" sz="1600" b="1" dirty="0" err="1" smtClean="0"/>
              <a:t>GPDs</a:t>
            </a:r>
            <a:r>
              <a:rPr lang="en-US" sz="1600" b="1" dirty="0" smtClean="0"/>
              <a:t>-based model:</a:t>
            </a:r>
          </a:p>
          <a:p>
            <a:pPr marL="228600" indent="-228600"/>
            <a:r>
              <a:rPr lang="en-US" sz="1600" b="1" dirty="0" smtClean="0"/>
              <a:t>       </a:t>
            </a:r>
            <a:r>
              <a:rPr lang="en-US" sz="1200" b="1" dirty="0" smtClean="0">
                <a:solidFill>
                  <a:srgbClr val="0000FF"/>
                </a:solidFill>
              </a:rPr>
              <a:t>[K. </a:t>
            </a:r>
            <a:r>
              <a:rPr lang="en-US" sz="1200" b="1" dirty="0" err="1" smtClean="0">
                <a:solidFill>
                  <a:srgbClr val="0000FF"/>
                </a:solidFill>
              </a:rPr>
              <a:t>Kumerički</a:t>
            </a:r>
            <a:r>
              <a:rPr lang="en-US" sz="1200" b="1" dirty="0" smtClean="0">
                <a:solidFill>
                  <a:srgbClr val="0000FF"/>
                </a:solidFill>
              </a:rPr>
              <a:t>, D </a:t>
            </a:r>
            <a:r>
              <a:rPr lang="en-US" sz="1200" b="1" dirty="0" err="1" smtClean="0">
                <a:solidFill>
                  <a:srgbClr val="0000FF"/>
                </a:solidFill>
              </a:rPr>
              <a:t>Müller</a:t>
            </a:r>
            <a:r>
              <a:rPr lang="en-US" sz="1200" b="1" dirty="0" smtClean="0">
                <a:solidFill>
                  <a:srgbClr val="0000FF"/>
                </a:solidFill>
              </a:rPr>
              <a:t>, K. </a:t>
            </a:r>
            <a:r>
              <a:rPr lang="en-US" sz="1200" b="1" dirty="0" err="1" smtClean="0">
                <a:solidFill>
                  <a:srgbClr val="0000FF"/>
                </a:solidFill>
              </a:rPr>
              <a:t>Passek-Kumerički</a:t>
            </a:r>
            <a:r>
              <a:rPr lang="en-US" sz="1200" b="1" dirty="0" smtClean="0">
                <a:solidFill>
                  <a:srgbClr val="0000FF"/>
                </a:solidFill>
              </a:rPr>
              <a:t> 2007]</a:t>
            </a:r>
          </a:p>
          <a:p>
            <a:pPr marL="228600" indent="-228600"/>
            <a:endParaRPr lang="en-US" sz="1200" b="1" dirty="0" smtClean="0">
              <a:solidFill>
                <a:srgbClr val="0000FF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sz="1600" b="1" dirty="0" smtClean="0"/>
              <a:t>Known values </a:t>
            </a:r>
            <a:r>
              <a:rPr lang="en-US" sz="1600" b="1" i="1" dirty="0" err="1" smtClean="0"/>
              <a:t>q(x</a:t>
            </a:r>
            <a:r>
              <a:rPr lang="en-US" sz="1600" b="1" i="1" dirty="0" smtClean="0"/>
              <a:t>)</a:t>
            </a:r>
            <a:r>
              <a:rPr lang="en-US" sz="1600" b="1" dirty="0" smtClean="0"/>
              <a:t>, </a:t>
            </a:r>
            <a:r>
              <a:rPr lang="en-US" sz="1600" b="1" i="1" dirty="0" err="1" smtClean="0"/>
              <a:t>g(x</a:t>
            </a:r>
            <a:r>
              <a:rPr lang="en-US" sz="1600" b="1" i="1" dirty="0" smtClean="0"/>
              <a:t>)</a:t>
            </a:r>
            <a:r>
              <a:rPr lang="en-US" sz="1600" b="1" dirty="0" smtClean="0"/>
              <a:t> are assumed for </a:t>
            </a:r>
            <a:r>
              <a:rPr lang="en-US" sz="1600" b="1" i="1" dirty="0" err="1" smtClean="0"/>
              <a:t>H</a:t>
            </a:r>
            <a:r>
              <a:rPr lang="en-US" sz="1600" b="1" i="1" baseline="30000" dirty="0" err="1" smtClean="0"/>
              <a:t>q</a:t>
            </a:r>
            <a:r>
              <a:rPr lang="en-US" sz="1600" b="1" i="1" dirty="0" smtClean="0"/>
              <a:t>, H</a:t>
            </a:r>
            <a:r>
              <a:rPr lang="en-US" sz="1600" b="1" i="1" baseline="30000" dirty="0" smtClean="0"/>
              <a:t>g </a:t>
            </a:r>
            <a:r>
              <a:rPr lang="en-US" sz="1600" b="1" dirty="0" smtClean="0"/>
              <a:t>(at </a:t>
            </a:r>
            <a:r>
              <a:rPr lang="en-US" sz="1600" b="1" dirty="0" err="1" smtClean="0"/>
              <a:t>t</a:t>
            </a:r>
            <a:r>
              <a:rPr lang="en-US" sz="1600" b="1" dirty="0" smtClean="0"/>
              <a:t>=0 forward limits </a:t>
            </a:r>
            <a:r>
              <a:rPr lang="en-US" sz="1600" b="1" i="1" dirty="0" err="1" smtClean="0"/>
              <a:t>E</a:t>
            </a:r>
            <a:r>
              <a:rPr lang="en-US" sz="1600" b="1" i="1" baseline="30000" dirty="0" err="1" smtClean="0"/>
              <a:t>q</a:t>
            </a:r>
            <a:r>
              <a:rPr lang="en-US" sz="1600" b="1" i="1" dirty="0" smtClean="0"/>
              <a:t>, </a:t>
            </a:r>
            <a:r>
              <a:rPr lang="en-US" sz="1600" b="1" i="1" dirty="0" err="1" smtClean="0"/>
              <a:t>E</a:t>
            </a:r>
            <a:r>
              <a:rPr lang="en-US" sz="1600" b="1" i="1" baseline="30000" dirty="0" err="1" smtClean="0"/>
              <a:t>g</a:t>
            </a:r>
            <a:r>
              <a:rPr lang="en-US" sz="1600" b="1" i="1" baseline="30000" dirty="0" smtClean="0"/>
              <a:t> </a:t>
            </a:r>
            <a:r>
              <a:rPr lang="en-US" sz="1600" b="1" baseline="30000" dirty="0" smtClean="0"/>
              <a:t> </a:t>
            </a:r>
            <a:r>
              <a:rPr lang="en-US" sz="1600" b="1" dirty="0" smtClean="0"/>
              <a:t>are unknown)</a:t>
            </a:r>
          </a:p>
          <a:p>
            <a:pPr marL="228600" indent="-228600"/>
            <a:endParaRPr lang="en-US" sz="1600" b="1" dirty="0" smtClean="0"/>
          </a:p>
          <a:p>
            <a:pPr marL="228600" indent="-228600">
              <a:buFont typeface="Wingdings" charset="2"/>
              <a:buChar char="Ø"/>
            </a:pPr>
            <a:r>
              <a:rPr lang="en-US" sz="1600" b="1" dirty="0" smtClean="0"/>
              <a:t>Excellent reconstruction of </a:t>
            </a:r>
            <a:r>
              <a:rPr lang="en-US" sz="1600" b="1" i="1" dirty="0" err="1" smtClean="0"/>
              <a:t>H</a:t>
            </a:r>
            <a:r>
              <a:rPr lang="en-US" sz="1600" b="1" i="1" baseline="30000" dirty="0" err="1" smtClean="0"/>
              <a:t>sea</a:t>
            </a:r>
            <a:r>
              <a:rPr lang="en-US" sz="1600" b="1" i="1" dirty="0" smtClean="0"/>
              <a:t>, </a:t>
            </a:r>
            <a:r>
              <a:rPr lang="en-US" sz="1600" b="1" i="1" dirty="0" err="1" smtClean="0"/>
              <a:t>H</a:t>
            </a:r>
            <a:r>
              <a:rPr lang="en-US" sz="1600" b="1" i="1" baseline="30000" dirty="0" err="1" smtClean="0"/>
              <a:t>sea</a:t>
            </a:r>
            <a:r>
              <a:rPr lang="en-US" sz="1600" b="1" i="1" baseline="30000" dirty="0" smtClean="0"/>
              <a:t> </a:t>
            </a:r>
            <a:r>
              <a:rPr lang="en-US" sz="1600" b="1" baseline="30000" dirty="0" smtClean="0"/>
              <a:t> </a:t>
            </a:r>
            <a:r>
              <a:rPr lang="en-US" sz="1600" b="1" dirty="0" smtClean="0"/>
              <a:t>and good reconstruction of </a:t>
            </a:r>
            <a:r>
              <a:rPr lang="en-US" sz="1600" b="1" i="1" dirty="0" smtClean="0"/>
              <a:t>H</a:t>
            </a:r>
            <a:r>
              <a:rPr lang="en-US" sz="1600" b="1" i="1" baseline="30000" dirty="0" smtClean="0"/>
              <a:t>g</a:t>
            </a:r>
            <a:r>
              <a:rPr lang="en-US" sz="1600" b="1" i="1" dirty="0" smtClean="0"/>
              <a:t> </a:t>
            </a:r>
            <a:r>
              <a:rPr lang="en-US" sz="1600" b="1" dirty="0" smtClean="0"/>
              <a:t>(from </a:t>
            </a:r>
            <a:r>
              <a:rPr lang="en-US" sz="1600" b="1" i="1" dirty="0" err="1" smtClean="0"/>
              <a:t>dσ/dt</a:t>
            </a:r>
            <a:r>
              <a:rPr lang="en-US" sz="1600" b="1" dirty="0" smtClean="0"/>
              <a:t>)</a:t>
            </a:r>
          </a:p>
          <a:p>
            <a:pPr marL="228600" indent="-228600"/>
            <a:endParaRPr lang="en-US" sz="1600" b="1" dirty="0" smtClean="0"/>
          </a:p>
          <a:p>
            <a:pPr marL="228600" indent="-228600">
              <a:buFont typeface="Wingdings" charset="2"/>
              <a:buChar char="Ø"/>
            </a:pPr>
            <a:r>
              <a:rPr lang="en-US" sz="1600" b="1" dirty="0" smtClean="0">
                <a:solidFill>
                  <a:srgbClr val="FF0000"/>
                </a:solidFill>
              </a:rPr>
              <a:t>Reconstruction of GPD E </a:t>
            </a:r>
            <a:r>
              <a:rPr lang="en-US" sz="1600" b="1" dirty="0" smtClean="0"/>
              <a:t>(connection to the orbital momentum </a:t>
            </a:r>
            <a:r>
              <a:rPr lang="en-US" sz="1600" b="1" dirty="0" err="1" smtClean="0"/>
              <a:t>g</a:t>
            </a:r>
            <a:r>
              <a:rPr lang="en-US" sz="1600" b="1" dirty="0" smtClean="0"/>
              <a:t>-sum role)</a:t>
            </a:r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514600" y="2616200"/>
            <a:ext cx="1730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Shift due to GPD 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xFb-JPsi-hilow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rcRect r="50791"/>
              <a:stretch>
                <a:fillRect/>
              </a:stretch>
            </p:blipFill>
          </mc:Choice>
          <mc:Fallback>
            <p:blipFill>
              <a:blip r:embed="rId3"/>
              <a:srcRect r="50791"/>
              <a:stretch>
                <a:fillRect/>
              </a:stretch>
            </p:blipFill>
          </mc:Fallback>
        </mc:AlternateContent>
        <p:spPr>
          <a:xfrm>
            <a:off x="148729" y="1086982"/>
            <a:ext cx="3523744" cy="4845952"/>
          </a:xfrm>
          <a:prstGeom prst="rect">
            <a:avLst/>
          </a:prstGeom>
        </p:spPr>
      </p:pic>
      <p:pic>
        <p:nvPicPr>
          <p:cNvPr id="8" name="Picture 7" descr="xFb-JPsi-hilow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rcRect l="49158"/>
              <a:stretch>
                <a:fillRect/>
              </a:stretch>
            </p:blipFill>
          </mc:Choice>
          <mc:Fallback>
            <p:blipFill>
              <a:blip r:embed="rId3"/>
              <a:srcRect l="49158"/>
              <a:stretch>
                <a:fillRect/>
              </a:stretch>
            </p:blipFill>
          </mc:Fallback>
        </mc:AlternateContent>
        <p:spPr>
          <a:xfrm>
            <a:off x="0" y="1086982"/>
            <a:ext cx="3640698" cy="4845952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04809" y="850984"/>
            <a:ext cx="409678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ea typeface="Lucida Grande"/>
                <a:cs typeface="Symbol" charset="2"/>
              </a:rPr>
              <a:t>g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</a:rPr>
              <a:t> -&gt; J/</a:t>
            </a:r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y</a:t>
            </a:r>
            <a:r>
              <a:rPr lang="en-US" sz="2000" b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+mj-lt"/>
                <a:cs typeface="Symbol" charset="2"/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  <a:latin typeface="+mj-lt"/>
                <a:cs typeface="Symbol" charset="2"/>
              </a:rPr>
              <a:t>  </a:t>
            </a:r>
            <a:endParaRPr lang="en-US" sz="2000" dirty="0" smtClean="0">
              <a:latin typeface="+mj-lt"/>
              <a:cs typeface="Symbol" charset="2"/>
            </a:endParaRPr>
          </a:p>
          <a:p>
            <a:endParaRPr lang="en-US" dirty="0" smtClean="0"/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pseudo-data generated using a version of </a:t>
            </a:r>
            <a:r>
              <a:rPr lang="en-US" dirty="0" err="1" smtClean="0"/>
              <a:t>Pythia</a:t>
            </a:r>
            <a:r>
              <a:rPr lang="en-US" dirty="0" smtClean="0"/>
              <a:t> tuned to J/</a:t>
            </a:r>
            <a:r>
              <a:rPr lang="en-US" dirty="0" err="1" smtClean="0">
                <a:latin typeface="Symbol" charset="2"/>
                <a:cs typeface="Symbol" charset="2"/>
              </a:rPr>
              <a:t>y</a:t>
            </a:r>
            <a:r>
              <a:rPr lang="en-US" dirty="0" smtClean="0"/>
              <a:t> data from HERA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wave function </a:t>
            </a:r>
            <a:r>
              <a:rPr lang="en-US" dirty="0" err="1" smtClean="0"/>
              <a:t>uncert</a:t>
            </a:r>
            <a:r>
              <a:rPr lang="en-US" dirty="0" smtClean="0"/>
              <a:t>. (non-relativistic approximation)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mass provides hard scale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Sensitive to gluons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/>
              <a:t>Both photo- and electro-production can be computed</a:t>
            </a:r>
          </a:p>
          <a:p>
            <a:pPr marL="576263" lvl="2" indent="-119063">
              <a:buFont typeface="Arial"/>
              <a:buChar char="•"/>
            </a:pPr>
            <a:endParaRPr lang="en-US" dirty="0" smtClean="0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12" name="Group 23"/>
          <p:cNvGrpSpPr/>
          <p:nvPr/>
        </p:nvGrpSpPr>
        <p:grpSpPr>
          <a:xfrm>
            <a:off x="3866076" y="4021083"/>
            <a:ext cx="5272064" cy="2008641"/>
            <a:chOff x="4113506" y="4071307"/>
            <a:chExt cx="5024634" cy="1722419"/>
          </a:xfrm>
        </p:grpSpPr>
        <p:pic>
          <p:nvPicPr>
            <p:cNvPr id="13" name="Picture 12" descr="J.Psi.20x250.xQ2-1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4113506" y="4071307"/>
              <a:ext cx="2509810" cy="1722419"/>
            </a:xfrm>
            <a:prstGeom prst="rect">
              <a:avLst/>
            </a:prstGeom>
          </p:spPr>
        </p:pic>
        <p:pic>
          <p:nvPicPr>
            <p:cNvPr id="14" name="Picture 13" descr="J.Psi.5x100.xQ2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6"/>
                <a:stretch>
                  <a:fillRect/>
                </a:stretch>
              </p:blipFill>
            </mc:Choice>
            <mc:Fallback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6629662" y="4072221"/>
              <a:ext cx="2508478" cy="1721505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>
            <a:off x="5776646" y="5805672"/>
            <a:ext cx="1897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/>
              <a:t>BNL EIC Science Task Force</a:t>
            </a:r>
            <a:endParaRPr lang="en-US" sz="1200" b="1" i="1" dirty="0"/>
          </a:p>
        </p:txBody>
      </p:sp>
      <p:sp>
        <p:nvSpPr>
          <p:cNvPr id="19" name="Notched Right Arrow 18"/>
          <p:cNvSpPr/>
          <p:nvPr/>
        </p:nvSpPr>
        <p:spPr>
          <a:xfrm rot="5400000">
            <a:off x="951102" y="3492212"/>
            <a:ext cx="1244600" cy="445867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3094782" y="5227778"/>
            <a:ext cx="445261" cy="431800"/>
          </a:xfrm>
          <a:prstGeom prst="ellipse">
            <a:avLst/>
          </a:prstGeom>
          <a:solidFill>
            <a:schemeClr val="accent5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75013" y="3241079"/>
            <a:ext cx="905568" cy="669752"/>
          </a:xfrm>
          <a:prstGeom prst="rect">
            <a:avLst/>
          </a:prstGeom>
        </p:spPr>
      </p:pic>
      <p:cxnSp>
        <p:nvCxnSpPr>
          <p:cNvPr id="22" name="Straight Arrow Connector 21"/>
          <p:cNvCxnSpPr>
            <a:stCxn id="21" idx="2"/>
            <a:endCxn id="20" idx="0"/>
          </p:cNvCxnSpPr>
          <p:nvPr/>
        </p:nvCxnSpPr>
        <p:spPr>
          <a:xfrm rot="5400000">
            <a:off x="3064132" y="4164112"/>
            <a:ext cx="1316947" cy="8103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7" name="Picture 6" descr="gpd-g2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1090" y="864429"/>
            <a:ext cx="8712435" cy="52182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Summary</a:t>
            </a:r>
          </a:p>
        </p:txBody>
      </p:sp>
      <p:sp>
        <p:nvSpPr>
          <p:cNvPr id="64517" name="Text Box 2"/>
          <p:cNvSpPr txBox="1">
            <a:spLocks noChangeArrowheads="1"/>
          </p:cNvSpPr>
          <p:nvPr/>
        </p:nvSpPr>
        <p:spPr bwMode="auto">
          <a:xfrm>
            <a:off x="114238" y="694220"/>
            <a:ext cx="9034802" cy="330300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48029" rIns="92276" bIns="48029">
            <a:prstTxWarp prst="textNoShape">
              <a:avLst/>
            </a:prstTxWarp>
            <a:spAutoFit/>
          </a:bodyPr>
          <a:lstStyle/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A lot of experience carried over from HERA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DVCS can be used to drive the requirements for a dedicated new detector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Simulation shows how an EIC can much improve our knowledge of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r>
              <a:rPr lang="en-GB" sz="2000" b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 </a:t>
            </a: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A fine binning of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x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-sec and symmetries will be possible, uncertainties mostly dominated by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systematics</a:t>
            </a: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Large potential for an accurate 2+1D imaging of the polarized and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unpolarized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quarks and gluons inside the hadrons (and nuclei!)</a:t>
            </a:r>
            <a:endParaRPr lang="en-GB" sz="23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64518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3663950" y="2893839"/>
            <a:ext cx="2404084" cy="850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9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Back up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4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5943983" y="1209069"/>
            <a:ext cx="2908704" cy="558661"/>
          </a:xfrm>
          <a:prstGeom prst="rect">
            <a:avLst/>
          </a:prstGeom>
          <a:solidFill>
            <a:srgbClr val="3399FF">
              <a:alpha val="70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lIns="92276" tIns="48029" rIns="92276" bIns="48029">
            <a:prstTxWarp prst="textNoShape">
              <a:avLst/>
            </a:prstTxWarp>
            <a:spAutoFit/>
          </a:bodyPr>
          <a:lstStyle/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500" b="1" i="1" dirty="0">
                <a:solidFill>
                  <a:srgbClr val="CC0000"/>
                </a:solidFill>
                <a:ea typeface="Arial Unicode MS" charset="0"/>
                <a:cs typeface="Arial Unicode MS" charset="0"/>
              </a:rPr>
              <a:t>Q</a:t>
            </a:r>
            <a:r>
              <a:rPr lang="en-GB" sz="1500" b="1" i="1" baseline="30000" dirty="0">
                <a:solidFill>
                  <a:srgbClr val="CC0000"/>
                </a:solidFill>
                <a:ea typeface="Arial Unicode MS" charset="0"/>
                <a:cs typeface="Arial Unicode MS" charset="0"/>
              </a:rPr>
              <a:t>2</a:t>
            </a:r>
            <a:r>
              <a:rPr lang="en-GB" sz="1500" b="1" dirty="0">
                <a:solidFill>
                  <a:srgbClr val="CC0000"/>
                </a:solidFill>
                <a:ea typeface="Arial Unicode MS" charset="0"/>
                <a:cs typeface="Arial Unicode MS" charset="0"/>
              </a:rPr>
              <a:t> dependence for the </a:t>
            </a:r>
            <a:r>
              <a:rPr lang="en-GB" sz="1500" b="1" i="1" dirty="0">
                <a:solidFill>
                  <a:srgbClr val="CC0000"/>
                </a:solidFill>
                <a:ea typeface="Arial Unicode MS" charset="0"/>
                <a:cs typeface="Arial Unicode MS" charset="0"/>
              </a:rPr>
              <a:t>W</a:t>
            </a:r>
            <a:r>
              <a:rPr lang="en-GB" sz="1500" b="1" dirty="0">
                <a:solidFill>
                  <a:srgbClr val="CC0000"/>
                </a:solidFill>
                <a:ea typeface="Arial Unicode MS" charset="0"/>
                <a:cs typeface="Arial Unicode MS" charset="0"/>
              </a:rPr>
              <a:t> slope </a:t>
            </a:r>
          </a:p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500" b="1" dirty="0">
                <a:solidFill>
                  <a:srgbClr val="CC0000"/>
                </a:solidFill>
                <a:ea typeface="Arial Unicode MS" charset="0"/>
                <a:cs typeface="Arial Unicode MS" charset="0"/>
              </a:rPr>
              <a:t>not clear within the uncertainties!</a:t>
            </a:r>
          </a:p>
        </p:txBody>
      </p:sp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1131" y="695380"/>
            <a:ext cx="4609799" cy="233720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5835137" y="1800390"/>
            <a:ext cx="3129757" cy="56159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4545" tIns="47273" rIns="94545" bIns="47273">
            <a:prstTxWarp prst="textNoShape">
              <a:avLst/>
            </a:prstTxWarp>
          </a:bodyPr>
          <a:lstStyle/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1500" b="1" dirty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ZEUS: JHEP05(2009)108</a:t>
            </a:r>
          </a:p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1500" b="1" dirty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H1: Phys.Lett.B659:796-806,2008</a:t>
            </a:r>
          </a:p>
        </p:txBody>
      </p:sp>
      <p:sp>
        <p:nvSpPr>
          <p:cNvPr id="43015" name="Text Box 4"/>
          <p:cNvSpPr txBox="1">
            <a:spLocks noChangeArrowheads="1"/>
          </p:cNvSpPr>
          <p:nvPr/>
        </p:nvSpPr>
        <p:spPr bwMode="auto">
          <a:xfrm>
            <a:off x="1726155" y="891937"/>
            <a:ext cx="2362018" cy="41653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3789" tIns="68072" rIns="93789" bIns="46894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 dirty="0">
                <a:latin typeface="Times New Roman" charset="0"/>
                <a:ea typeface="DejaVu Sans" charset="0"/>
                <a:cs typeface="DejaVu Sans" charset="0"/>
              </a:rPr>
              <a:t>Fit: </a:t>
            </a:r>
            <a:r>
              <a:rPr lang="en-GB" sz="2100" b="1" dirty="0" err="1">
                <a:ea typeface="Arial" charset="0"/>
                <a:cs typeface="Arial" charset="0"/>
              </a:rPr>
              <a:t>σ</a:t>
            </a:r>
            <a:r>
              <a:rPr lang="en-GB" sz="2100" b="1" dirty="0">
                <a:ea typeface="Arial" charset="0"/>
                <a:cs typeface="Arial" charset="0"/>
              </a:rPr>
              <a:t> ~ W</a:t>
            </a:r>
            <a:r>
              <a:rPr lang="en-GB" sz="2100" b="1" baseline="33000" dirty="0">
                <a:ea typeface="Arial" charset="0"/>
                <a:cs typeface="Arial" charset="0"/>
              </a:rPr>
              <a:t>δ</a:t>
            </a:r>
            <a:r>
              <a:rPr lang="en-GB" sz="2100" b="1" dirty="0">
                <a:latin typeface="Times New Roman" charset="0"/>
                <a:ea typeface="DejaVu Sans" charset="0"/>
                <a:cs typeface="DejaVu Sans" charset="0"/>
              </a:rPr>
              <a:t>  </a:t>
            </a:r>
          </a:p>
        </p:txBody>
      </p:sp>
      <p:sp>
        <p:nvSpPr>
          <p:cNvPr id="43013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@ HERA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1206753" y="3011516"/>
            <a:ext cx="7415318" cy="777967"/>
            <a:chOff x="1427948" y="2924664"/>
            <a:chExt cx="7007233" cy="747713"/>
          </a:xfrm>
        </p:grpSpPr>
        <p:graphicFrame>
          <p:nvGraphicFramePr>
            <p:cNvPr id="30" name="Object 3"/>
            <p:cNvGraphicFramePr>
              <a:graphicFrameLocks noChangeAspect="1"/>
            </p:cNvGraphicFramePr>
            <p:nvPr/>
          </p:nvGraphicFramePr>
          <p:xfrm>
            <a:off x="3710781" y="2924664"/>
            <a:ext cx="1924050" cy="747713"/>
          </p:xfrm>
          <a:graphic>
            <a:graphicData uri="http://schemas.openxmlformats.org/presentationml/2006/ole">
              <p:oleObj spid="_x0000_s238592" name="Equation" r:id="rId5" imgW="939800" imgH="381000" progId="Equation.3">
                <p:embed/>
              </p:oleObj>
            </a:graphicData>
          </a:graphic>
        </p:graphicFrame>
        <p:sp>
          <p:nvSpPr>
            <p:cNvPr id="31" name="TextBox 18"/>
            <p:cNvSpPr txBox="1">
              <a:spLocks noChangeArrowheads="1"/>
            </p:cNvSpPr>
            <p:nvPr/>
          </p:nvSpPr>
          <p:spPr bwMode="auto">
            <a:xfrm>
              <a:off x="1427948" y="3140161"/>
              <a:ext cx="2159819" cy="354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b="1" dirty="0" err="1" smtClean="0">
                  <a:solidFill>
                    <a:srgbClr val="000000"/>
                  </a:solidFill>
                </a:rPr>
                <a:t>t</a:t>
              </a:r>
              <a:r>
                <a:rPr lang="en-US" b="1" dirty="0" smtClean="0">
                  <a:solidFill>
                    <a:srgbClr val="000000"/>
                  </a:solidFill>
                </a:rPr>
                <a:t> </a:t>
              </a:r>
              <a:r>
                <a:rPr lang="en-US" b="1" dirty="0">
                  <a:solidFill>
                    <a:srgbClr val="000000"/>
                  </a:solidFill>
                </a:rPr>
                <a:t>measured indirectly:</a:t>
              </a:r>
            </a:p>
          </p:txBody>
        </p:sp>
        <p:graphicFrame>
          <p:nvGraphicFramePr>
            <p:cNvPr id="29" name="Object 2"/>
            <p:cNvGraphicFramePr>
              <a:graphicFrameLocks noChangeAspect="1"/>
            </p:cNvGraphicFramePr>
            <p:nvPr/>
          </p:nvGraphicFramePr>
          <p:xfrm>
            <a:off x="6661944" y="2973876"/>
            <a:ext cx="1773237" cy="636588"/>
          </p:xfrm>
          <a:graphic>
            <a:graphicData uri="http://schemas.openxmlformats.org/presentationml/2006/ole">
              <p:oleObj spid="_x0000_s238593" name="Equation" r:id="rId6" imgW="1092200" imgH="355600" progId="Equation.3">
                <p:embed/>
              </p:oleObj>
            </a:graphicData>
          </a:graphic>
        </p:graphicFrame>
      </p:grpSp>
      <p:pic>
        <p:nvPicPr>
          <p:cNvPr id="36" name="Picture 12" descr="H1_logo_3D.gi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278" y="891936"/>
            <a:ext cx="588657" cy="432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6438" y="1066360"/>
            <a:ext cx="680046" cy="53912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3" name="Group 44"/>
          <p:cNvGrpSpPr/>
          <p:nvPr/>
        </p:nvGrpSpPr>
        <p:grpSpPr>
          <a:xfrm>
            <a:off x="459468" y="3801150"/>
            <a:ext cx="8398100" cy="2387753"/>
            <a:chOff x="434181" y="3653327"/>
            <a:chExt cx="7935913" cy="2294896"/>
          </a:xfrm>
        </p:grpSpPr>
        <p:pic>
          <p:nvPicPr>
            <p:cNvPr id="40" name="Picture 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34181" y="3676650"/>
              <a:ext cx="3870325" cy="21367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1" name="Text Box 4"/>
            <p:cNvSpPr txBox="1">
              <a:spLocks noChangeArrowheads="1"/>
            </p:cNvSpPr>
            <p:nvPr/>
          </p:nvSpPr>
          <p:spPr bwMode="auto">
            <a:xfrm>
              <a:off x="4849921" y="5591664"/>
              <a:ext cx="3479581" cy="35655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7840" tIns="63360" rIns="878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b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No evidence for </a:t>
              </a:r>
              <a:r>
                <a:rPr lang="en-GB" b="1" i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W</a:t>
              </a:r>
              <a:r>
                <a:rPr lang="en-GB" b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 dependence of </a:t>
              </a:r>
              <a:r>
                <a:rPr lang="en-GB" b="1" i="1" dirty="0" err="1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b</a:t>
              </a:r>
              <a:endParaRPr lang="en-GB" b="1" i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25" name="Text Box 5"/>
            <p:cNvSpPr txBox="1">
              <a:spLocks noChangeArrowheads="1"/>
            </p:cNvSpPr>
            <p:nvPr/>
          </p:nvSpPr>
          <p:spPr bwMode="auto">
            <a:xfrm>
              <a:off x="937403" y="5591664"/>
              <a:ext cx="1580453" cy="35655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7840" tIns="63360" rIns="878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b="1" i="1" dirty="0" smtClean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by roman pots!</a:t>
              </a:r>
              <a:endParaRPr lang="en-GB" b="1" i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4472781" y="3653327"/>
              <a:ext cx="3897313" cy="2014537"/>
              <a:chOff x="2850" y="2063"/>
              <a:chExt cx="2455" cy="1269"/>
            </a:xfrm>
          </p:grpSpPr>
          <p:pic>
            <p:nvPicPr>
              <p:cNvPr id="33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2850" y="2063"/>
                <a:ext cx="2456" cy="127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sp>
            <p:nvSpPr>
              <p:cNvPr id="34" name="Rectangle 13"/>
              <p:cNvSpPr>
                <a:spLocks noChangeArrowheads="1"/>
              </p:cNvSpPr>
              <p:nvPr/>
            </p:nvSpPr>
            <p:spPr bwMode="auto">
              <a:xfrm>
                <a:off x="4966" y="2381"/>
                <a:ext cx="227" cy="11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42" name="Straight Arrow Connector 41"/>
            <p:cNvCxnSpPr/>
            <p:nvPr/>
          </p:nvCxnSpPr>
          <p:spPr bwMode="auto">
            <a:xfrm rot="5400000" flipH="1" flipV="1">
              <a:off x="662781" y="5200650"/>
              <a:ext cx="914400" cy="152400"/>
            </a:xfrm>
            <a:prstGeom prst="straightConnector1">
              <a:avLst/>
            </a:prstGeom>
            <a:solidFill>
              <a:srgbClr val="00B8FF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</p:grpSp>
      <p:sp>
        <p:nvSpPr>
          <p:cNvPr id="2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4653123" y="3274271"/>
            <a:ext cx="4333665" cy="2757701"/>
            <a:chOff x="4653123" y="1833551"/>
            <a:chExt cx="4333665" cy="2757701"/>
          </a:xfrm>
        </p:grpSpPr>
        <p:sp>
          <p:nvSpPr>
            <p:cNvPr id="31" name="Abgerundetes Rechteck 9"/>
            <p:cNvSpPr/>
            <p:nvPr/>
          </p:nvSpPr>
          <p:spPr>
            <a:xfrm>
              <a:off x="4653123" y="1833551"/>
              <a:ext cx="4333665" cy="275770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feld 24"/>
            <p:cNvSpPr txBox="1"/>
            <p:nvPr/>
          </p:nvSpPr>
          <p:spPr>
            <a:xfrm>
              <a:off x="5192347" y="2856031"/>
              <a:ext cx="3596357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spatial distribution of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quarks and gluons in nucleons/nuclei</a:t>
              </a:r>
            </a:p>
          </p:txBody>
        </p:sp>
        <p:pic>
          <p:nvPicPr>
            <p:cNvPr id="33" name="Bild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2820" y="1935521"/>
              <a:ext cx="1183405" cy="932380"/>
            </a:xfrm>
            <a:prstGeom prst="rect">
              <a:avLst/>
            </a:prstGeom>
          </p:spPr>
        </p:pic>
        <p:sp>
          <p:nvSpPr>
            <p:cNvPr id="34" name="Textfeld 26"/>
            <p:cNvSpPr txBox="1"/>
            <p:nvPr/>
          </p:nvSpPr>
          <p:spPr>
            <a:xfrm>
              <a:off x="5215056" y="2095228"/>
              <a:ext cx="1972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Proton imaging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35" name="Gruppierung 7"/>
            <p:cNvGrpSpPr/>
            <p:nvPr/>
          </p:nvGrpSpPr>
          <p:grpSpPr>
            <a:xfrm>
              <a:off x="4789101" y="2793667"/>
              <a:ext cx="670192" cy="524904"/>
              <a:chOff x="171450" y="2291391"/>
              <a:chExt cx="822748" cy="698500"/>
            </a:xfrm>
          </p:grpSpPr>
          <p:pic>
            <p:nvPicPr>
              <p:cNvPr id="41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42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36" name="Gruppierung 7"/>
            <p:cNvGrpSpPr/>
            <p:nvPr/>
          </p:nvGrpSpPr>
          <p:grpSpPr>
            <a:xfrm>
              <a:off x="4789101" y="3698721"/>
              <a:ext cx="670192" cy="524904"/>
              <a:chOff x="171450" y="2291391"/>
              <a:chExt cx="822748" cy="698500"/>
            </a:xfrm>
          </p:grpSpPr>
          <p:pic>
            <p:nvPicPr>
              <p:cNvPr id="39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40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38" name="Textfeld 35"/>
            <p:cNvSpPr txBox="1"/>
            <p:nvPr/>
          </p:nvSpPr>
          <p:spPr>
            <a:xfrm>
              <a:off x="5192561" y="3738003"/>
              <a:ext cx="3794227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Possible window to orbital angular momentum</a:t>
              </a:r>
              <a:endParaRPr lang="en-US" sz="1600" baseline="-25000" dirty="0" smtClean="0">
                <a:latin typeface="Comic Sans MS"/>
                <a:cs typeface="Comic Sans MS"/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grpSp>
        <p:nvGrpSpPr>
          <p:cNvPr id="2" name="Group 13"/>
          <p:cNvGrpSpPr/>
          <p:nvPr/>
        </p:nvGrpSpPr>
        <p:grpSpPr>
          <a:xfrm>
            <a:off x="521117" y="824354"/>
            <a:ext cx="4755167" cy="1878816"/>
            <a:chOff x="247727" y="634974"/>
            <a:chExt cx="4755167" cy="1878816"/>
          </a:xfrm>
        </p:grpSpPr>
        <p:sp>
          <p:nvSpPr>
            <p:cNvPr id="13" name="Rounded Rectangle 12"/>
            <p:cNvSpPr/>
            <p:nvPr/>
          </p:nvSpPr>
          <p:spPr>
            <a:xfrm>
              <a:off x="282363" y="725112"/>
              <a:ext cx="4720531" cy="1788678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73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57200" y="634974"/>
              <a:ext cx="19519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Open questions: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47727" y="976048"/>
              <a:ext cx="4572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8925" indent="-288925">
                <a:buFont typeface="Wingdings" charset="2"/>
                <a:buChar char=""/>
              </a:pPr>
              <a:r>
                <a:rPr lang="en-US" b="1" dirty="0" err="1" smtClean="0"/>
                <a:t>PDFs</a:t>
              </a:r>
              <a:r>
                <a:rPr lang="en-US" b="1" dirty="0" smtClean="0"/>
                <a:t> do not resolve transverse coordinate or momentum space</a:t>
              </a:r>
            </a:p>
            <a:p>
              <a:pPr marL="288925" indent="-288925">
                <a:buFont typeface="Wingdings" charset="2"/>
                <a:buChar char=""/>
              </a:pPr>
              <a:r>
                <a:rPr lang="en-US" b="1" dirty="0" smtClean="0"/>
                <a:t>In a fast moving nucleon the longitudinal size squeezes like a `pizza’ but transverse size remains about 1 fm</a:t>
              </a:r>
              <a:endParaRPr lang="en-US" b="1" dirty="0"/>
            </a:p>
          </p:txBody>
        </p:sp>
      </p:grpSp>
      <p:sp>
        <p:nvSpPr>
          <p:cNvPr id="9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(2+1)-Dimensional imaging of the proton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1550" y="3079199"/>
            <a:ext cx="404569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Goal: nucleon tomography! </a:t>
            </a:r>
          </a:p>
          <a:p>
            <a:endParaRPr lang="en-US" dirty="0"/>
          </a:p>
        </p:txBody>
      </p:sp>
      <p:grpSp>
        <p:nvGrpSpPr>
          <p:cNvPr id="15" name="Group 21"/>
          <p:cNvGrpSpPr>
            <a:grpSpLocks noChangeAspect="1"/>
          </p:cNvGrpSpPr>
          <p:nvPr/>
        </p:nvGrpSpPr>
        <p:grpSpPr>
          <a:xfrm>
            <a:off x="304073" y="3876167"/>
            <a:ext cx="3691283" cy="1568794"/>
            <a:chOff x="2044700" y="3828737"/>
            <a:chExt cx="7086600" cy="3011801"/>
          </a:xfrm>
        </p:grpSpPr>
        <p:pic>
          <p:nvPicPr>
            <p:cNvPr id="23" name="Picture 22" descr="plotGPD2D.eps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t="21969" b="15787"/>
            <a:stretch/>
          </p:blipFill>
          <p:spPr>
            <a:xfrm>
              <a:off x="2044700" y="3828737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24" name="Straight Connector 23"/>
            <p:cNvCxnSpPr/>
            <p:nvPr/>
          </p:nvCxnSpPr>
          <p:spPr>
            <a:xfrm>
              <a:off x="2641600" y="5156200"/>
              <a:ext cx="50419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44" name="Picture 43" descr="gpd-geometry_rev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6123903" y="765084"/>
            <a:ext cx="1891154" cy="1788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6" name="Rectangle 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MC simulation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6556" y="1410378"/>
            <a:ext cx="8926593" cy="646331"/>
          </a:xfrm>
          <a:prstGeom prst="rect">
            <a:avLst/>
          </a:prstGeom>
          <a:noFill/>
          <a:ln w="19050" cmpd="sng">
            <a:solidFill>
              <a:schemeClr val="accent6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dirty="0" smtClean="0">
                <a:solidFill>
                  <a:srgbClr val="0000FF"/>
                </a:solidFill>
                <a:latin typeface="Comic Sans MS"/>
                <a:cs typeface="Comic Sans MS"/>
              </a:rPr>
              <a:t>The code MILOU is </a:t>
            </a:r>
            <a:r>
              <a:rPr lang="en-GB" dirty="0" smtClean="0">
                <a:solidFill>
                  <a:srgbClr val="0000FF"/>
                </a:solidFill>
                <a:latin typeface="Comic Sans MS"/>
                <a:cs typeface="Comic Sans MS"/>
              </a:rPr>
              <a:t>Based on a </a:t>
            </a:r>
            <a:r>
              <a:rPr lang="en-GB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GPDs</a:t>
            </a:r>
            <a:r>
              <a:rPr lang="en-GB" dirty="0" smtClean="0">
                <a:solidFill>
                  <a:srgbClr val="0000FF"/>
                </a:solidFill>
                <a:latin typeface="Comic Sans MS"/>
                <a:cs typeface="Comic Sans MS"/>
              </a:rPr>
              <a:t> convolution by</a:t>
            </a:r>
            <a:r>
              <a:rPr lang="en-GB" dirty="0" smtClean="0">
                <a:solidFill>
                  <a:srgbClr val="000000"/>
                </a:solidFill>
                <a:latin typeface="Comic Sans MS"/>
                <a:cs typeface="Comic Sans MS"/>
              </a:rPr>
              <a:t>: </a:t>
            </a:r>
          </a:p>
          <a:p>
            <a:pPr marL="342900" indent="-342900">
              <a:buClr>
                <a:srgbClr val="FF0000"/>
              </a:buClr>
              <a:buAutoNum type="alphaUcPeriod"/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dirty="0" smtClean="0">
                <a:solidFill>
                  <a:srgbClr val="FF0000"/>
                </a:solidFill>
                <a:latin typeface="Comic Sans MS"/>
                <a:cs typeface="Comic Sans MS"/>
              </a:rPr>
              <a:t>Freund and M. McDermott [</a:t>
            </a:r>
            <a:r>
              <a:rPr lang="en-GB" dirty="0" smtClean="0">
                <a:latin typeface="Times New Roman" charset="0"/>
              </a:rPr>
              <a:t>All </a:t>
            </a:r>
            <a:r>
              <a:rPr lang="en-GB" dirty="0" err="1" smtClean="0">
                <a:latin typeface="Times New Roman" charset="0"/>
              </a:rPr>
              <a:t>ref.s</a:t>
            </a:r>
            <a:r>
              <a:rPr lang="en-GB" dirty="0" smtClean="0">
                <a:latin typeface="Times New Roman" charset="0"/>
              </a:rPr>
              <a:t> in: </a:t>
            </a:r>
            <a:r>
              <a:rPr lang="en-US" dirty="0" smtClean="0">
                <a:latin typeface="Times New Roman" charset="0"/>
                <a:hlinkClick r:id="rId3"/>
              </a:rPr>
              <a:t>http://durpdg.dur.ac.uk/hepdata/dvcs.html</a:t>
            </a:r>
            <a:r>
              <a:rPr lang="en-US" dirty="0" smtClean="0">
                <a:solidFill>
                  <a:srgbClr val="FF0000"/>
                </a:solidFill>
                <a:latin typeface="Comic Sans MS"/>
                <a:cs typeface="Comic Sans MS"/>
              </a:rPr>
              <a:t>]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50463" y="783678"/>
            <a:ext cx="6679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Written by E. Perez, L </a:t>
            </a:r>
            <a:r>
              <a:rPr lang="en-GB" dirty="0" err="1" smtClean="0">
                <a:solidFill>
                  <a:srgbClr val="FF0000"/>
                </a:solidFill>
                <a:latin typeface="Times New Roman" charset="0"/>
              </a:rPr>
              <a:t>Schoeffel</a:t>
            </a: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, L. </a:t>
            </a:r>
            <a:r>
              <a:rPr lang="en-GB" dirty="0" err="1" smtClean="0">
                <a:solidFill>
                  <a:srgbClr val="FF0000"/>
                </a:solidFill>
                <a:latin typeface="Times New Roman" charset="0"/>
              </a:rPr>
              <a:t>Favart</a:t>
            </a: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[arXiv:hep-ph/0411389v1]</a:t>
            </a:r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2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30</a:t>
            </a:fld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186261" y="2292828"/>
            <a:ext cx="8789529" cy="3816429"/>
            <a:chOff x="186261" y="2292828"/>
            <a:chExt cx="8789529" cy="3816429"/>
          </a:xfrm>
        </p:grpSpPr>
        <p:grpSp>
          <p:nvGrpSpPr>
            <p:cNvPr id="23" name="Group 22"/>
            <p:cNvGrpSpPr/>
            <p:nvPr/>
          </p:nvGrpSpPr>
          <p:grpSpPr>
            <a:xfrm>
              <a:off x="186261" y="2292828"/>
              <a:ext cx="8789529" cy="3816429"/>
              <a:chOff x="186261" y="1716540"/>
              <a:chExt cx="8789529" cy="3816429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186261" y="1716540"/>
                <a:ext cx="8789529" cy="381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3407" indent="-123407">
                  <a:buFont typeface="Wingdings" charset="2"/>
                  <a:buChar char="ü"/>
                </a:pPr>
                <a:r>
                  <a:rPr lang="en-US" sz="1600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GPDs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, evolved at NLO by an </a:t>
                </a:r>
                <a:r>
                  <a:rPr lang="en-US" sz="1600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indipendent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 code which provides tables of CFF</a:t>
                </a:r>
              </a:p>
              <a:p>
                <a:pPr marL="123407" indent="-123407"/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        -  at LO, the </a:t>
                </a:r>
                <a:r>
                  <a:rPr lang="en-US" sz="1600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CFFs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 are just a convolution of </a:t>
                </a:r>
                <a:r>
                  <a:rPr lang="en-US" sz="1600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GPDs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: </a:t>
                </a:r>
              </a:p>
              <a:p>
                <a:pPr marL="123407" indent="-123407"/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/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/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>
                  <a:buFont typeface="Wingdings" charset="2"/>
                  <a:buChar char="ü"/>
                </a:pP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provide the real and imaginary parts of Compton form factors (</a:t>
                </a:r>
                <a:r>
                  <a:rPr lang="en-US" sz="1600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CFFs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), used to calculate cross sections for DVCS and DVCS-BH interference. </a:t>
                </a:r>
              </a:p>
              <a:p>
                <a:pPr marL="123407" indent="-123407"/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>
                  <a:buFont typeface="Arial"/>
                  <a:buChar char="•"/>
                </a:pPr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>
                  <a:buFont typeface="Wingdings" charset="2"/>
                  <a:buChar char="ü"/>
                </a:pP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                              -&gt; The B slope is allowed to be </a:t>
                </a:r>
                <a:r>
                  <a:rPr lang="en-US" sz="1600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costant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 or to vary with Q</a:t>
                </a:r>
                <a:r>
                  <a:rPr lang="en-US" sz="1600" baseline="300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2</a:t>
                </a:r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/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>
                  <a:buFont typeface="Wingdings" charset="2"/>
                  <a:buChar char="ü"/>
                </a:pPr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>
                  <a:buFont typeface="Wingdings" charset="2"/>
                  <a:buChar char="ü"/>
                </a:pP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Proton dissociation (</a:t>
                </a:r>
                <a:r>
                  <a:rPr lang="en-US" sz="1600" i="1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ep</a:t>
                </a:r>
                <a:r>
                  <a:rPr lang="en-US" sz="1600" i="1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 → </a:t>
                </a:r>
                <a:r>
                  <a:rPr lang="en-US" sz="1600" i="1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eγY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) can be included</a:t>
                </a:r>
              </a:p>
              <a:p>
                <a:pPr marL="123407" indent="-123407"/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>
                  <a:buFont typeface="Wingdings" charset="2"/>
                  <a:buChar char="ü"/>
                </a:pP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Other non-GPD based models are implemented like FFS, D</a:t>
                </a:r>
                <a:r>
                  <a:rPr lang="en-US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D    </a:t>
                </a:r>
                <a:endParaRPr lang="en-US" dirty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</p:txBody>
          </p:sp>
          <p:graphicFrame>
            <p:nvGraphicFramePr>
              <p:cNvPr id="25" name="Object 24"/>
              <p:cNvGraphicFramePr>
                <a:graphicFrameLocks noChangeAspect="1"/>
              </p:cNvGraphicFramePr>
              <p:nvPr/>
            </p:nvGraphicFramePr>
            <p:xfrm>
              <a:off x="582893" y="3841871"/>
              <a:ext cx="1517650" cy="522288"/>
            </p:xfrm>
            <a:graphic>
              <a:graphicData uri="http://schemas.openxmlformats.org/presentationml/2006/ole">
                <p:oleObj spid="_x0000_s177160" name="Equation" r:id="rId4" imgW="1143000" imgH="393700" progId="Equation.3">
                  <p:embed/>
                </p:oleObj>
              </a:graphicData>
            </a:graphic>
          </p:graphicFrame>
        </p:grpSp>
        <p:graphicFrame>
          <p:nvGraphicFramePr>
            <p:cNvPr id="17" name="Object 16"/>
            <p:cNvGraphicFramePr>
              <a:graphicFrameLocks noChangeAspect="1"/>
            </p:cNvGraphicFramePr>
            <p:nvPr/>
          </p:nvGraphicFramePr>
          <p:xfrm>
            <a:off x="1593850" y="2922898"/>
            <a:ext cx="4076700" cy="488950"/>
          </p:xfrm>
          <a:graphic>
            <a:graphicData uri="http://schemas.openxmlformats.org/presentationml/2006/ole">
              <p:oleObj spid="_x0000_s177154" name="Equation" r:id="rId5" imgW="3708400" imgH="444500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q</a:t>
            </a:r>
            <a:r>
              <a:rPr lang="en-GB" sz="2800" b="1" baseline="-25000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g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vs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E</a:t>
            </a:r>
            <a:r>
              <a:rPr lang="en-GB" sz="2800" b="1" baseline="-25000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g</a:t>
            </a:r>
            <a:endParaRPr lang="en-GB" sz="2800" b="1" baseline="-25000" dirty="0">
              <a:solidFill>
                <a:srgbClr val="CC0000"/>
              </a:solidFill>
              <a:latin typeface="Symbol" charset="2"/>
              <a:ea typeface="DejaVu Sans" charset="0"/>
              <a:cs typeface="Symbol" charset="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04508" y="749443"/>
            <a:ext cx="993819" cy="3693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20 X 250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2" name="Picture 11" descr="20x250_dvcs_ffsallm_thetag_vs_pt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9236" y="714436"/>
            <a:ext cx="4536567" cy="4536567"/>
          </a:xfrm>
          <a:prstGeom prst="rect">
            <a:avLst/>
          </a:prstGeom>
        </p:spPr>
      </p:pic>
      <p:pic>
        <p:nvPicPr>
          <p:cNvPr id="13" name="Picture 12" descr="20x250_dvcs_gpd_thetag_vs_pt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630113" y="714436"/>
            <a:ext cx="4536567" cy="4536567"/>
          </a:xfrm>
          <a:prstGeom prst="rect">
            <a:avLst/>
          </a:prstGeom>
        </p:spPr>
      </p:pic>
      <p:sp>
        <p:nvSpPr>
          <p:cNvPr id="1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" name="Picture 15" descr="20x250_dvcs_gpd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471555" y="2346387"/>
            <a:ext cx="3240405" cy="1617345"/>
          </a:xfrm>
          <a:prstGeom prst="rect">
            <a:avLst/>
          </a:prstGeom>
        </p:spPr>
      </p:pic>
      <p:pic>
        <p:nvPicPr>
          <p:cNvPr id="17" name="Picture 16" descr="20x250_dvcs_ffsallm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846283" y="2346387"/>
            <a:ext cx="3240405" cy="1617345"/>
          </a:xfrm>
          <a:prstGeom prst="rect">
            <a:avLst/>
          </a:prstGeom>
        </p:spPr>
      </p:pic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q</a:t>
            </a:r>
            <a:r>
              <a:rPr lang="en-GB" sz="2800" b="1" baseline="-25000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g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vs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E</a:t>
            </a:r>
            <a:r>
              <a:rPr lang="en-GB" sz="2800" b="1" baseline="-25000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g</a:t>
            </a:r>
            <a:endParaRPr lang="en-GB" sz="2800" b="1" baseline="-25000" dirty="0">
              <a:solidFill>
                <a:srgbClr val="CC0000"/>
              </a:solidFill>
              <a:latin typeface="Symbol" charset="2"/>
              <a:ea typeface="DejaVu Sans" charset="0"/>
              <a:cs typeface="Symbol" charset="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04508" y="749443"/>
            <a:ext cx="993819" cy="3693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10 X 100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4" name="Picture 13" descr="10x100_dvcs_ffsallm_thetag_vs_pt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30779" y="714436"/>
            <a:ext cx="4536567" cy="4536567"/>
          </a:xfrm>
          <a:prstGeom prst="rect">
            <a:avLst/>
          </a:prstGeom>
        </p:spPr>
      </p:pic>
      <p:pic>
        <p:nvPicPr>
          <p:cNvPr id="17" name="Picture 16" descr="10x100_dvcs_gpd_thetag_vs_pt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585168" y="714436"/>
            <a:ext cx="4536567" cy="4536567"/>
          </a:xfrm>
          <a:prstGeom prst="rect">
            <a:avLst/>
          </a:prstGeom>
        </p:spPr>
      </p:pic>
      <p:pic>
        <p:nvPicPr>
          <p:cNvPr id="18" name="Picture 17" descr="20x250_dvcs_gpd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415253" y="2346387"/>
            <a:ext cx="3240405" cy="1617345"/>
          </a:xfrm>
          <a:prstGeom prst="rect">
            <a:avLst/>
          </a:prstGeom>
        </p:spPr>
      </p:pic>
      <p:pic>
        <p:nvPicPr>
          <p:cNvPr id="19" name="Picture 18" descr="20x250_dvcs_ffsallm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801321" y="2346387"/>
            <a:ext cx="3240405" cy="1617345"/>
          </a:xfrm>
          <a:prstGeom prst="rect">
            <a:avLst/>
          </a:prstGeom>
        </p:spPr>
      </p:pic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grpSp>
        <p:nvGrpSpPr>
          <p:cNvPr id="6" name="Group 16"/>
          <p:cNvGrpSpPr/>
          <p:nvPr/>
        </p:nvGrpSpPr>
        <p:grpSpPr>
          <a:xfrm>
            <a:off x="0" y="533400"/>
            <a:ext cx="4622800" cy="4622800"/>
            <a:chOff x="0" y="533400"/>
            <a:chExt cx="4622800" cy="4622800"/>
          </a:xfrm>
        </p:grpSpPr>
        <p:pic>
          <p:nvPicPr>
            <p:cNvPr id="7" name="Picture 6" descr="20x250_bh_dvcs_y_nocuts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0" y="533400"/>
              <a:ext cx="4622800" cy="462280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168400" y="1238429"/>
              <a:ext cx="45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BH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20800" y="3313668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DVCS</a:t>
              </a:r>
              <a:endParaRPr lang="en-US" dirty="0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406900" y="533400"/>
            <a:ext cx="4737100" cy="4737100"/>
            <a:chOff x="4406900" y="533400"/>
            <a:chExt cx="4737100" cy="4737100"/>
          </a:xfrm>
        </p:grpSpPr>
        <p:pic>
          <p:nvPicPr>
            <p:cNvPr id="5" name="Picture 4" descr="5x100_bh_dvcs_y_nocuts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4406900" y="533400"/>
              <a:ext cx="4737100" cy="473710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5715997" y="1238429"/>
              <a:ext cx="45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BH</a:t>
              </a:r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868397" y="3313668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DVCS</a:t>
              </a:r>
              <a:endParaRPr lang="en-US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22300" y="5613400"/>
            <a:ext cx="2557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BH dominates at large </a:t>
            </a:r>
            <a:r>
              <a:rPr lang="en-US" dirty="0" err="1" smtClean="0"/>
              <a:t>y</a:t>
            </a:r>
            <a:r>
              <a:rPr lang="en-US" dirty="0" smtClean="0"/>
              <a:t>. </a:t>
            </a:r>
          </a:p>
          <a:p>
            <a:pPr>
              <a:buFont typeface="Arial"/>
              <a:buChar char="•"/>
            </a:pPr>
            <a:r>
              <a:rPr lang="en-US" dirty="0" smtClean="0"/>
              <a:t> DVCS </a:t>
            </a:r>
            <a:r>
              <a:rPr lang="en-US" dirty="0" err="1" smtClean="0"/>
              <a:t>dropes</a:t>
            </a:r>
            <a:r>
              <a:rPr lang="en-US" dirty="0" smtClean="0"/>
              <a:t> with  </a:t>
            </a:r>
            <a:r>
              <a:rPr lang="en-US" dirty="0" err="1" smtClean="0"/>
              <a:t>y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5" name="Up Arrow 14"/>
          <p:cNvSpPr/>
          <p:nvPr/>
        </p:nvSpPr>
        <p:spPr>
          <a:xfrm>
            <a:off x="2590800" y="4927600"/>
            <a:ext cx="215900" cy="342900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pic>
        <p:nvPicPr>
          <p:cNvPr id="5" name="Picture 4" descr="20x250_gpd_bhfrac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33500" y="736680"/>
            <a:ext cx="6756399" cy="4050028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rot="5400000" flipH="1" flipV="1">
            <a:off x="2146300" y="2730500"/>
            <a:ext cx="1016000" cy="203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081091" y="3327400"/>
            <a:ext cx="1171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000090"/>
                </a:solidFill>
              </a:rPr>
              <a:t>Effect of the cuts</a:t>
            </a:r>
            <a:endParaRPr lang="en-US" sz="1400" b="1" dirty="0">
              <a:solidFill>
                <a:srgbClr val="00009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4655066"/>
            <a:ext cx="812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effect of the cut for the 20x250 conf. is that BH never exceeds 70% of the sample </a:t>
            </a:r>
            <a:endParaRPr lang="en-US" dirty="0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 - overall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2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pic>
        <p:nvPicPr>
          <p:cNvPr id="5" name="Picture 4" descr="5x2100_gpd_bhfrac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850900" y="693047"/>
            <a:ext cx="7299318" cy="43754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9400" y="5035952"/>
            <a:ext cx="8645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for the 5x100 conf. is that BH can be a problem at large </a:t>
            </a:r>
            <a:r>
              <a:rPr lang="en-US" dirty="0" err="1" smtClean="0"/>
              <a:t>y</a:t>
            </a:r>
            <a:r>
              <a:rPr lang="en-US" dirty="0" smtClean="0"/>
              <a:t> and large </a:t>
            </a:r>
            <a:r>
              <a:rPr lang="en-US" dirty="0" err="1" smtClean="0"/>
              <a:t>t</a:t>
            </a:r>
            <a:r>
              <a:rPr lang="en-US" dirty="0" smtClean="0"/>
              <a:t>, depending on the bin </a:t>
            </a:r>
            <a:endParaRPr lang="en-US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 - overall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t-xsec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 (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ep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 -&gt; </a:t>
            </a:r>
            <a:r>
              <a:rPr lang="en-GB" sz="2800" b="1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g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p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)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66258" y="1384520"/>
            <a:ext cx="69794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90"/>
                </a:solidFill>
              </a:rPr>
              <a:t>Selection criteria:</a:t>
            </a:r>
          </a:p>
          <a:p>
            <a:endParaRPr lang="en-US" dirty="0" smtClean="0"/>
          </a:p>
          <a:p>
            <a:r>
              <a:rPr lang="en-US" dirty="0" smtClean="0"/>
              <a:t>0.01 &lt; </a:t>
            </a:r>
            <a:r>
              <a:rPr lang="en-US" dirty="0" err="1" smtClean="0"/>
              <a:t>y</a:t>
            </a:r>
            <a:r>
              <a:rPr lang="en-US" dirty="0" smtClean="0"/>
              <a:t> &lt; 0.6 </a:t>
            </a:r>
            <a:br>
              <a:rPr lang="en-US" dirty="0" smtClean="0"/>
            </a:br>
            <a:r>
              <a:rPr lang="en-US" dirty="0" err="1" smtClean="0"/>
              <a:t>θγ</a:t>
            </a:r>
            <a:r>
              <a:rPr lang="en-US" dirty="0" smtClean="0"/>
              <a:t> &lt; 2x10</a:t>
            </a:r>
            <a:r>
              <a:rPr lang="en-US" baseline="30000" dirty="0" smtClean="0"/>
              <a:t>-2 </a:t>
            </a:r>
            <a:r>
              <a:rPr lang="en-US" dirty="0" err="1" smtClean="0"/>
              <a:t>rad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θel</a:t>
            </a:r>
            <a:r>
              <a:rPr lang="en-US" dirty="0" smtClean="0"/>
              <a:t>&lt; 2x10</a:t>
            </a:r>
            <a:r>
              <a:rPr lang="en-US" baseline="30000" dirty="0" smtClean="0"/>
              <a:t>-2</a:t>
            </a:r>
            <a:r>
              <a:rPr lang="en-US" dirty="0" smtClean="0"/>
              <a:t> </a:t>
            </a:r>
            <a:r>
              <a:rPr lang="en-US" dirty="0" err="1" smtClean="0"/>
              <a:t>rad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Eγ &gt; 1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Eel &gt; 1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  </a:t>
            </a:r>
            <a:r>
              <a:rPr lang="en-US" dirty="0" err="1" smtClean="0"/>
              <a:t>b</a:t>
            </a:r>
            <a:r>
              <a:rPr lang="en-US" dirty="0" smtClean="0"/>
              <a:t>=5.6 GeV</a:t>
            </a:r>
            <a:r>
              <a:rPr lang="en-US" baseline="30000" dirty="0" smtClean="0"/>
              <a:t>-2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3356" y="4804217"/>
            <a:ext cx="6520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10 </a:t>
            </a:r>
            <a:r>
              <a:rPr lang="en-US" sz="1600" b="1" dirty="0" err="1" smtClean="0"/>
              <a:t>x</a:t>
            </a:r>
            <a:r>
              <a:rPr lang="en-US" sz="1600" b="1" dirty="0" smtClean="0"/>
              <a:t>-bins ; 5 Q</a:t>
            </a:r>
            <a:r>
              <a:rPr lang="en-US" sz="1600" b="1" baseline="30000" dirty="0" smtClean="0"/>
              <a:t>2</a:t>
            </a:r>
            <a:r>
              <a:rPr lang="en-US" sz="1600" b="1" dirty="0" smtClean="0"/>
              <a:t>-bins</a:t>
            </a:r>
          </a:p>
        </p:txBody>
      </p:sp>
      <p:pic>
        <p:nvPicPr>
          <p:cNvPr id="30" name="Picture 29" descr="plotX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2319174" y="693796"/>
            <a:ext cx="6783792" cy="3646288"/>
          </a:xfrm>
          <a:prstGeom prst="rect">
            <a:avLst/>
          </a:prstGeom>
        </p:spPr>
      </p:pic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91281" y="3646715"/>
          <a:ext cx="731837" cy="328613"/>
        </p:xfrm>
        <a:graphic>
          <a:graphicData uri="http://schemas.openxmlformats.org/presentationml/2006/ole">
            <p:oleObj spid="_x0000_s194562" name="Equation" r:id="rId5" imgW="368300" imgH="165100" progId="Equation.3">
              <p:embed/>
            </p:oleObj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2920001" y="3277383"/>
            <a:ext cx="712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HERA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12855" y="3277383"/>
            <a:ext cx="760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90"/>
                </a:solidFill>
              </a:rPr>
              <a:t>eRHIC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"/>
          <p:cNvGrpSpPr/>
          <p:nvPr/>
        </p:nvGrpSpPr>
        <p:grpSpPr>
          <a:xfrm>
            <a:off x="3408" y="-263525"/>
            <a:ext cx="5720378" cy="6858000"/>
            <a:chOff x="3408" y="-263525"/>
            <a:chExt cx="5720378" cy="6858000"/>
          </a:xfrm>
        </p:grpSpPr>
        <p:pic>
          <p:nvPicPr>
            <p:cNvPr id="5" name="Picture 4" descr="5x100_dvcs_gpd_xsect_smear_panel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tretch>
                  <a:fillRect/>
                </a:stretch>
              </p:blipFill>
            </mc:Choice>
            <mc:Fallback>
              <p:blipFill>
                <a:blip r:embed="rId4"/>
                <a:stretch>
                  <a:fillRect/>
                </a:stretch>
              </p:blipFill>
            </mc:Fallback>
          </mc:AlternateContent>
          <p:spPr>
            <a:xfrm>
              <a:off x="3408" y="-263525"/>
              <a:ext cx="5720378" cy="685800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005818" y="4838665"/>
              <a:ext cx="18321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(~ 10 months EIC)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4" name="Group 15"/>
          <p:cNvGrpSpPr/>
          <p:nvPr/>
        </p:nvGrpSpPr>
        <p:grpSpPr>
          <a:xfrm>
            <a:off x="25886" y="-218573"/>
            <a:ext cx="5402580" cy="6476999"/>
            <a:chOff x="63500" y="-196850"/>
            <a:chExt cx="5402580" cy="6476999"/>
          </a:xfrm>
        </p:grpSpPr>
        <p:pic>
          <p:nvPicPr>
            <p:cNvPr id="17" name="Picture 16" descr="20x250_dvcs_gpd_xsect_smear_panel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5"/>
                <a:stretch>
                  <a:fillRect/>
                </a:stretch>
              </p:blipFill>
            </mc:Choice>
            <mc:Fallback>
              <p:blipFill>
                <a:blip r:embed="rId6"/>
                <a:stretch>
                  <a:fillRect/>
                </a:stretch>
              </p:blipFill>
            </mc:Fallback>
          </mc:AlternateContent>
          <p:spPr>
            <a:xfrm>
              <a:off x="63500" y="-196850"/>
              <a:ext cx="5402580" cy="6476999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3133591" y="4669388"/>
              <a:ext cx="15973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(~ 3.5 weeks EIC)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5" name="Group 13"/>
          <p:cNvGrpSpPr/>
          <p:nvPr/>
        </p:nvGrpSpPr>
        <p:grpSpPr>
          <a:xfrm>
            <a:off x="51540" y="389896"/>
            <a:ext cx="5314271" cy="4986337"/>
            <a:chOff x="-969269" y="387281"/>
            <a:chExt cx="5314271" cy="4986337"/>
          </a:xfrm>
        </p:grpSpPr>
        <p:sp>
          <p:nvSpPr>
            <p:cNvPr id="13" name="Rectangle 12"/>
            <p:cNvSpPr/>
            <p:nvPr/>
          </p:nvSpPr>
          <p:spPr>
            <a:xfrm>
              <a:off x="-969269" y="387281"/>
              <a:ext cx="5314271" cy="4986337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 descr="5x100_dvcs_gpd_xsect_smear_panel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rcRect l="34121" t="51437" r="36587" b="25467"/>
                <a:stretch>
                  <a:fillRect/>
                </a:stretch>
              </p:blipFill>
            </mc:Choice>
            <mc:Fallback>
              <p:blipFill>
                <a:blip r:embed="rId4"/>
                <a:srcRect l="34121" t="51437" r="36587" b="25467"/>
                <a:stretch>
                  <a:fillRect/>
                </a:stretch>
              </p:blipFill>
            </mc:Fallback>
          </mc:AlternateContent>
          <p:spPr>
            <a:xfrm>
              <a:off x="-930050" y="387281"/>
              <a:ext cx="5275052" cy="4986337"/>
            </a:xfrm>
            <a:prstGeom prst="rect">
              <a:avLst/>
            </a:prstGeom>
          </p:spPr>
        </p:pic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5348601" y="825500"/>
          <a:ext cx="2271713" cy="782638"/>
        </p:xfrm>
        <a:graphic>
          <a:graphicData uri="http://schemas.openxmlformats.org/presentationml/2006/ole">
            <p:oleObj spid="_x0000_s394242" name="Equation" r:id="rId7" imgW="1143000" imgH="393700" progId="Equation.3">
              <p:embed/>
            </p:oleObj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7954962" y="866219"/>
          <a:ext cx="731838" cy="328613"/>
        </p:xfrm>
        <a:graphic>
          <a:graphicData uri="http://schemas.openxmlformats.org/presentationml/2006/ole">
            <p:oleObj spid="_x0000_s394243" name="Equation" r:id="rId8" imgW="368300" imgH="165100" progId="Equation.3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942627" y="1287165"/>
            <a:ext cx="897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b</a:t>
            </a:r>
            <a:r>
              <a:rPr lang="en-US" sz="2400" b="1" dirty="0" smtClean="0">
                <a:solidFill>
                  <a:srgbClr val="FF0000"/>
                </a:solidFill>
              </a:rPr>
              <a:t>=5.6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6399" y="1793319"/>
            <a:ext cx="35976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Specifications:</a:t>
            </a:r>
          </a:p>
          <a:p>
            <a:endParaRPr lang="en-US" b="1" dirty="0" smtClean="0"/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Statistical error down to 1%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It uses smeared </a:t>
            </a:r>
            <a:r>
              <a:rPr lang="en-US" b="1" dirty="0" err="1" smtClean="0"/>
              <a:t>t</a:t>
            </a:r>
            <a:r>
              <a:rPr lang="en-US" b="1" dirty="0" smtClean="0"/>
              <a:t> values (5% momentum </a:t>
            </a:r>
            <a:r>
              <a:rPr lang="en-US" b="1" dirty="0" err="1" smtClean="0"/>
              <a:t>resol</a:t>
            </a:r>
            <a:r>
              <a:rPr lang="en-US" b="1" dirty="0" smtClean="0"/>
              <a:t>.)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|</a:t>
            </a:r>
            <a:r>
              <a:rPr lang="en-US" b="1" dirty="0" err="1" smtClean="0"/>
              <a:t>t</a:t>
            </a:r>
            <a:r>
              <a:rPr lang="en-US" b="1" dirty="0" smtClean="0"/>
              <a:t>|-binning –&gt; 3 * resolution (or   </a:t>
            </a:r>
          </a:p>
          <a:p>
            <a:pPr marL="177800" indent="-177800"/>
            <a:r>
              <a:rPr lang="en-US" b="1" dirty="0" smtClean="0"/>
              <a:t>                                                 higher)</a:t>
            </a:r>
            <a:endParaRPr lang="en-US" b="1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466080" y="127111"/>
            <a:ext cx="3609597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dσ/d|t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23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grpSp>
        <p:nvGrpSpPr>
          <p:cNvPr id="16" name="Group 23"/>
          <p:cNvGrpSpPr/>
          <p:nvPr/>
        </p:nvGrpSpPr>
        <p:grpSpPr>
          <a:xfrm>
            <a:off x="5417009" y="3961194"/>
            <a:ext cx="3661839" cy="2149025"/>
            <a:chOff x="159081" y="255208"/>
            <a:chExt cx="5506700" cy="2238488"/>
          </a:xfrm>
        </p:grpSpPr>
        <p:pic>
          <p:nvPicPr>
            <p:cNvPr id="25" name="Picture 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13356" y="944784"/>
              <a:ext cx="2667293" cy="145367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grpSp>
          <p:nvGrpSpPr>
            <p:cNvPr id="19" name="Group 11"/>
            <p:cNvGrpSpPr>
              <a:grpSpLocks noChangeAspect="1"/>
            </p:cNvGrpSpPr>
            <p:nvPr/>
          </p:nvGrpSpPr>
          <p:grpSpPr bwMode="auto">
            <a:xfrm>
              <a:off x="2840097" y="972877"/>
              <a:ext cx="2803974" cy="1425581"/>
              <a:chOff x="2850" y="2063"/>
              <a:chExt cx="2456" cy="1270"/>
            </a:xfrm>
          </p:grpSpPr>
          <p:pic>
            <p:nvPicPr>
              <p:cNvPr id="29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2850" y="2063"/>
                <a:ext cx="2456" cy="127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sp>
            <p:nvSpPr>
              <p:cNvPr id="30" name="Rectangle 13"/>
              <p:cNvSpPr>
                <a:spLocks noChangeArrowheads="1"/>
              </p:cNvSpPr>
              <p:nvPr/>
            </p:nvSpPr>
            <p:spPr bwMode="auto">
              <a:xfrm>
                <a:off x="4966" y="2381"/>
                <a:ext cx="227" cy="11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7" name="Rectangle 26"/>
            <p:cNvSpPr/>
            <p:nvPr/>
          </p:nvSpPr>
          <p:spPr>
            <a:xfrm>
              <a:off x="1799679" y="303296"/>
              <a:ext cx="3456220" cy="6732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DVCS |</a:t>
              </a:r>
              <a:r>
                <a:rPr lang="en-US" b="1" dirty="0" err="1" smtClean="0">
                  <a:solidFill>
                    <a:srgbClr val="000090"/>
                  </a:solidFill>
                </a:rPr>
                <a:t>t</a:t>
              </a:r>
              <a:r>
                <a:rPr lang="en-US" b="1" dirty="0" smtClean="0">
                  <a:solidFill>
                    <a:srgbClr val="000090"/>
                  </a:solidFill>
                </a:rPr>
                <a:t>|-slope @ HERA (15 years)</a:t>
              </a:r>
              <a:endParaRPr lang="en-US" b="1" dirty="0">
                <a:solidFill>
                  <a:srgbClr val="000090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59081" y="255208"/>
              <a:ext cx="5506700" cy="2238488"/>
            </a:xfrm>
            <a:prstGeom prst="rect">
              <a:avLst/>
            </a:prstGeom>
            <a:noFill/>
            <a:ln w="38100" cmpd="sng"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pic>
        <p:nvPicPr>
          <p:cNvPr id="7" name="Picture 6" descr="plot-BCA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219677" y="2584853"/>
            <a:ext cx="9144001" cy="39052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3028" y="1094648"/>
            <a:ext cx="4755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dirty="0" smtClean="0"/>
              <a:t>Electron and photon clusters are </a:t>
            </a:r>
            <a:r>
              <a:rPr lang="en-US" dirty="0" err="1" smtClean="0"/>
              <a:t>ofter</a:t>
            </a:r>
            <a:r>
              <a:rPr lang="en-US" dirty="0" smtClean="0"/>
              <a:t> very close! </a:t>
            </a:r>
            <a:endParaRPr lang="en-US" dirty="0" smtClean="0">
              <a:solidFill>
                <a:srgbClr val="000090"/>
              </a:solidFill>
            </a:endParaRPr>
          </a:p>
          <a:p>
            <a:pPr marL="177800" indent="-177800">
              <a:buFont typeface="Arial"/>
              <a:buChar char="•"/>
            </a:pPr>
            <a:r>
              <a:rPr lang="en-US" dirty="0" smtClean="0">
                <a:solidFill>
                  <a:srgbClr val="000090"/>
                </a:solidFill>
              </a:rPr>
              <a:t>can affect the phi distribution reconstruction! </a:t>
            </a:r>
            <a:endParaRPr lang="en-US" dirty="0"/>
          </a:p>
        </p:txBody>
      </p:sp>
      <p:sp>
        <p:nvSpPr>
          <p:cNvPr id="13" name="Notched Right Arrow 12"/>
          <p:cNvSpPr/>
          <p:nvPr/>
        </p:nvSpPr>
        <p:spPr>
          <a:xfrm>
            <a:off x="4646853" y="1344261"/>
            <a:ext cx="1016000" cy="431800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683251" y="986693"/>
            <a:ext cx="34607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Crucial!</a:t>
            </a:r>
          </a:p>
          <a:p>
            <a:pPr algn="ctr"/>
            <a:r>
              <a:rPr lang="en-US" dirty="0" smtClean="0">
                <a:solidFill>
                  <a:srgbClr val="000090"/>
                </a:solidFill>
              </a:rPr>
              <a:t>Our </a:t>
            </a:r>
            <a:r>
              <a:rPr lang="en-US" dirty="0" err="1" smtClean="0">
                <a:solidFill>
                  <a:srgbClr val="000090"/>
                </a:solidFill>
              </a:rPr>
              <a:t>em</a:t>
            </a:r>
            <a:r>
              <a:rPr lang="en-US" dirty="0" smtClean="0">
                <a:solidFill>
                  <a:srgbClr val="000090"/>
                </a:solidFill>
              </a:rPr>
              <a:t> cal must distinguish two clusters within the order of 1 deg</a:t>
            </a:r>
          </a:p>
          <a:p>
            <a:pPr algn="ctr"/>
            <a:r>
              <a:rPr lang="en-US" i="1" dirty="0" smtClean="0">
                <a:solidFill>
                  <a:srgbClr val="000090"/>
                </a:solidFill>
              </a:rPr>
              <a:t>More studies on-going…</a:t>
            </a:r>
            <a:endParaRPr lang="en-US" i="1" dirty="0">
              <a:solidFill>
                <a:srgbClr val="00009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1284744" y="725112"/>
            <a:ext cx="1696498" cy="466319"/>
            <a:chOff x="1284744" y="725112"/>
            <a:chExt cx="1696498" cy="466319"/>
          </a:xfrm>
        </p:grpSpPr>
        <p:graphicFrame>
          <p:nvGraphicFramePr>
            <p:cNvPr id="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63423456"/>
                </p:ext>
              </p:extLst>
            </p:nvPr>
          </p:nvGraphicFramePr>
          <p:xfrm>
            <a:off x="1603351" y="725112"/>
            <a:ext cx="1028700" cy="254000"/>
          </p:xfrm>
          <a:graphic>
            <a:graphicData uri="http://schemas.openxmlformats.org/presentationml/2006/ole">
              <p:oleObj spid="_x0000_s351234" name="Equation" r:id="rId3" imgW="1028700" imgH="241300" progId="">
                <p:embed/>
              </p:oleObj>
            </a:graphicData>
          </a:graphic>
        </p:graphicFrame>
        <p:sp>
          <p:nvSpPr>
            <p:cNvPr id="8" name="TextBox 7"/>
            <p:cNvSpPr txBox="1"/>
            <p:nvPr/>
          </p:nvSpPr>
          <p:spPr>
            <a:xfrm>
              <a:off x="1284744" y="914432"/>
              <a:ext cx="16964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Helvetica"/>
                  <a:cs typeface="Helvetica"/>
                </a:rPr>
                <a:t>Wigner Distributions</a:t>
              </a:r>
              <a:endParaRPr lang="en-US" sz="1200" b="1" dirty="0">
                <a:latin typeface="Helvetica"/>
                <a:cs typeface="Helvetica"/>
              </a:endParaRPr>
            </a:p>
          </p:txBody>
        </p:sp>
      </p:grp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62002323"/>
              </p:ext>
            </p:extLst>
          </p:nvPr>
        </p:nvGraphicFramePr>
        <p:xfrm>
          <a:off x="708122" y="2180998"/>
          <a:ext cx="698500" cy="254000"/>
        </p:xfrm>
        <a:graphic>
          <a:graphicData uri="http://schemas.openxmlformats.org/presentationml/2006/ole">
            <p:oleObj spid="_x0000_s351235" name="Equation" r:id="rId4" imgW="698500" imgH="241300" progId="">
              <p:embed/>
            </p:oleObj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19307592"/>
              </p:ext>
            </p:extLst>
          </p:nvPr>
        </p:nvGraphicFramePr>
        <p:xfrm>
          <a:off x="2815051" y="2170291"/>
          <a:ext cx="698500" cy="254000"/>
        </p:xfrm>
        <a:graphic>
          <a:graphicData uri="http://schemas.openxmlformats.org/presentationml/2006/ole">
            <p:oleObj spid="_x0000_s351236" name="Equation" r:id="rId5" imgW="698500" imgH="241300" progId="">
              <p:embed/>
            </p:oleObj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5067" y="2449987"/>
            <a:ext cx="20880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>
                <a:latin typeface="Helvetica"/>
                <a:cs typeface="Helvetica"/>
              </a:rPr>
              <a:t>transverse momentum</a:t>
            </a:r>
          </a:p>
          <a:p>
            <a:pPr algn="ctr"/>
            <a:r>
              <a:rPr lang="en-US" sz="1200" b="1" dirty="0">
                <a:latin typeface="Helvetica"/>
                <a:cs typeface="Helvetica"/>
              </a:rPr>
              <a:t>distributions (</a:t>
            </a:r>
            <a:r>
              <a:rPr lang="en-US" sz="1200" b="1" dirty="0" smtClean="0">
                <a:latin typeface="Helvetica"/>
                <a:cs typeface="Helvetica"/>
              </a:rPr>
              <a:t>TMDs)</a:t>
            </a:r>
          </a:p>
          <a:p>
            <a:pPr algn="ctr"/>
            <a:r>
              <a:rPr lang="en-US" sz="1200" b="1" dirty="0">
                <a:solidFill>
                  <a:srgbClr val="FF0000"/>
                </a:solidFill>
                <a:latin typeface="Helvetica"/>
                <a:cs typeface="Helvetica"/>
              </a:rPr>
              <a:t>semi−inclusive </a:t>
            </a:r>
            <a:r>
              <a:rPr lang="en-US" sz="1200" b="1" dirty="0" smtClean="0">
                <a:solidFill>
                  <a:srgbClr val="FF0000"/>
                </a:solidFill>
                <a:latin typeface="Helvetica"/>
                <a:cs typeface="Helvetica"/>
              </a:rPr>
              <a:t>processes</a:t>
            </a:r>
            <a:endParaRPr lang="en-US" sz="1200" b="1" dirty="0">
              <a:solidFill>
                <a:srgbClr val="FF0000"/>
              </a:solidFill>
              <a:latin typeface="Helvetica"/>
              <a:cs typeface="Helvetic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50743" y="2449987"/>
            <a:ext cx="14676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latin typeface="Helvetica"/>
                <a:cs typeface="Helvetica"/>
              </a:rPr>
              <a:t>impact parameter</a:t>
            </a:r>
            <a:endParaRPr lang="en-US" sz="1200" b="1" dirty="0">
              <a:latin typeface="Helvetica"/>
              <a:cs typeface="Helvetica"/>
            </a:endParaRPr>
          </a:p>
          <a:p>
            <a:pPr algn="ctr"/>
            <a:r>
              <a:rPr lang="en-US" sz="1200" b="1" dirty="0">
                <a:latin typeface="Helvetica"/>
                <a:cs typeface="Helvetica"/>
              </a:rPr>
              <a:t>distributions </a:t>
            </a:r>
            <a:endParaRPr lang="en-US" sz="1200" b="1" dirty="0" smtClean="0">
              <a:latin typeface="Helvetica"/>
              <a:cs typeface="Helvetica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2616619" y="1044760"/>
            <a:ext cx="916631" cy="1328444"/>
            <a:chOff x="2616619" y="1044760"/>
            <a:chExt cx="916631" cy="1328444"/>
          </a:xfrm>
        </p:grpSpPr>
        <p:pic>
          <p:nvPicPr>
            <p:cNvPr id="11" name="Picture 10" descr="Arrow-03.eps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25026" t="34293" r="29296" b="36206"/>
            <a:stretch/>
          </p:blipFill>
          <p:spPr>
            <a:xfrm rot="3000000">
              <a:off x="2164087" y="1497292"/>
              <a:ext cx="1328444" cy="423379"/>
            </a:xfrm>
            <a:prstGeom prst="rect">
              <a:avLst/>
            </a:prstGeom>
          </p:spPr>
        </p:pic>
        <p:graphicFrame>
          <p:nvGraphicFramePr>
            <p:cNvPr id="17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40047711"/>
                </p:ext>
              </p:extLst>
            </p:nvPr>
          </p:nvGraphicFramePr>
          <p:xfrm>
            <a:off x="2936350" y="1333127"/>
            <a:ext cx="596900" cy="355600"/>
          </p:xfrm>
          <a:graphic>
            <a:graphicData uri="http://schemas.openxmlformats.org/presentationml/2006/ole">
              <p:oleObj spid="_x0000_s351237" name="Equation" r:id="rId7" imgW="596900" imgH="355600" progId="">
                <p:embed/>
              </p:oleObj>
            </a:graphicData>
          </a:graphic>
        </p:graphicFrame>
      </p:grpSp>
      <p:grpSp>
        <p:nvGrpSpPr>
          <p:cNvPr id="46" name="Group 45"/>
          <p:cNvGrpSpPr/>
          <p:nvPr/>
        </p:nvGrpSpPr>
        <p:grpSpPr>
          <a:xfrm>
            <a:off x="752258" y="1040692"/>
            <a:ext cx="856853" cy="1328444"/>
            <a:chOff x="752258" y="1040692"/>
            <a:chExt cx="856853" cy="1328444"/>
          </a:xfrm>
        </p:grpSpPr>
        <p:pic>
          <p:nvPicPr>
            <p:cNvPr id="12" name="Picture 11" descr="Arrow-03.eps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25026" t="34293" r="29296" b="36206"/>
            <a:stretch/>
          </p:blipFill>
          <p:spPr>
            <a:xfrm rot="7800000">
              <a:off x="733200" y="1493224"/>
              <a:ext cx="1328444" cy="423379"/>
            </a:xfrm>
            <a:prstGeom prst="rect">
              <a:avLst/>
            </a:prstGeom>
          </p:spPr>
        </p:pic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65197470"/>
                </p:ext>
              </p:extLst>
            </p:nvPr>
          </p:nvGraphicFramePr>
          <p:xfrm>
            <a:off x="752258" y="1334380"/>
            <a:ext cx="596900" cy="355600"/>
          </p:xfrm>
          <a:graphic>
            <a:graphicData uri="http://schemas.openxmlformats.org/presentationml/2006/ole">
              <p:oleObj spid="_x0000_s351238" name="Equation" r:id="rId8" imgW="596900" imgH="355600" progId="">
                <p:embed/>
              </p:oleObj>
            </a:graphicData>
          </a:graphic>
        </p:graphicFrame>
      </p:grp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04243169"/>
              </p:ext>
            </p:extLst>
          </p:nvPr>
        </p:nvGraphicFramePr>
        <p:xfrm>
          <a:off x="1900771" y="4048093"/>
          <a:ext cx="431800" cy="241300"/>
        </p:xfrm>
        <a:graphic>
          <a:graphicData uri="http://schemas.openxmlformats.org/presentationml/2006/ole">
            <p:oleObj spid="_x0000_s351239" name="Equation" r:id="rId9" imgW="431800" imgH="241300" progId="">
              <p:embed/>
            </p:oleObj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580337" y="4236632"/>
            <a:ext cx="3105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err="1" smtClean="0">
                <a:latin typeface="Helvetica"/>
                <a:cs typeface="Helvetica"/>
              </a:rPr>
              <a:t>parton</a:t>
            </a:r>
            <a:r>
              <a:rPr lang="en-US" sz="1200" b="1" dirty="0" smtClean="0">
                <a:latin typeface="Helvetica"/>
                <a:cs typeface="Helvetica"/>
              </a:rPr>
              <a:t> densities </a:t>
            </a:r>
          </a:p>
          <a:p>
            <a:pPr algn="ctr"/>
            <a:r>
              <a:rPr lang="en-US" sz="1200" b="1" dirty="0" smtClean="0">
                <a:solidFill>
                  <a:srgbClr val="FF0000"/>
                </a:solidFill>
                <a:latin typeface="Helvetica"/>
                <a:cs typeface="Helvetica"/>
              </a:rPr>
              <a:t>inclusive and semi</a:t>
            </a:r>
            <a:r>
              <a:rPr lang="en-US" sz="1200" b="1" dirty="0">
                <a:solidFill>
                  <a:srgbClr val="FF0000"/>
                </a:solidFill>
                <a:latin typeface="Helvetica"/>
                <a:cs typeface="Helvetica"/>
              </a:rPr>
              <a:t>−inclusive </a:t>
            </a:r>
            <a:r>
              <a:rPr lang="en-US" sz="1200" b="1" dirty="0" smtClean="0">
                <a:solidFill>
                  <a:srgbClr val="FF0000"/>
                </a:solidFill>
                <a:latin typeface="Helvetica"/>
                <a:cs typeface="Helvetica"/>
              </a:rPr>
              <a:t>processes</a:t>
            </a:r>
            <a:endParaRPr lang="en-US" sz="1200" b="1" dirty="0">
              <a:solidFill>
                <a:srgbClr val="FF0000"/>
              </a:solidFill>
              <a:latin typeface="Helvetica"/>
              <a:cs typeface="Helvetica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2612346" y="2910424"/>
            <a:ext cx="928722" cy="1328444"/>
            <a:chOff x="2612346" y="2910424"/>
            <a:chExt cx="928722" cy="1328444"/>
          </a:xfrm>
        </p:grpSpPr>
        <p:pic>
          <p:nvPicPr>
            <p:cNvPr id="19" name="Picture 18" descr="Arrow-03.eps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25026" t="34293" r="29296" b="36206"/>
            <a:stretch/>
          </p:blipFill>
          <p:spPr>
            <a:xfrm rot="7800000">
              <a:off x="2159814" y="3362956"/>
              <a:ext cx="1328444" cy="423379"/>
            </a:xfrm>
            <a:prstGeom prst="rect">
              <a:avLst/>
            </a:prstGeom>
          </p:spPr>
        </p:pic>
        <p:graphicFrame>
          <p:nvGraphicFramePr>
            <p:cNvPr id="23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48124002"/>
                </p:ext>
              </p:extLst>
            </p:nvPr>
          </p:nvGraphicFramePr>
          <p:xfrm>
            <a:off x="2944168" y="3365124"/>
            <a:ext cx="596900" cy="355600"/>
          </p:xfrm>
          <a:graphic>
            <a:graphicData uri="http://schemas.openxmlformats.org/presentationml/2006/ole">
              <p:oleObj spid="_x0000_s351240" name="Equation" r:id="rId10" imgW="596900" imgH="355600" progId="">
                <p:embed/>
              </p:oleObj>
            </a:graphicData>
          </a:graphic>
        </p:graphicFrame>
      </p:grpSp>
      <p:grpSp>
        <p:nvGrpSpPr>
          <p:cNvPr id="47" name="Group 46"/>
          <p:cNvGrpSpPr/>
          <p:nvPr/>
        </p:nvGrpSpPr>
        <p:grpSpPr>
          <a:xfrm>
            <a:off x="734675" y="2910424"/>
            <a:ext cx="888470" cy="1328444"/>
            <a:chOff x="734675" y="2910424"/>
            <a:chExt cx="888470" cy="1328444"/>
          </a:xfrm>
        </p:grpSpPr>
        <p:pic>
          <p:nvPicPr>
            <p:cNvPr id="20" name="Picture 19" descr="Arrow-03.eps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25026" t="34293" r="29296" b="36206"/>
            <a:stretch/>
          </p:blipFill>
          <p:spPr>
            <a:xfrm rot="3000000">
              <a:off x="747234" y="3362956"/>
              <a:ext cx="1328444" cy="423379"/>
            </a:xfrm>
            <a:prstGeom prst="rect">
              <a:avLst/>
            </a:prstGeom>
          </p:spPr>
        </p:pic>
        <p:graphicFrame>
          <p:nvGraphicFramePr>
            <p:cNvPr id="24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18922984"/>
                </p:ext>
              </p:extLst>
            </p:nvPr>
          </p:nvGraphicFramePr>
          <p:xfrm>
            <a:off x="734675" y="3357910"/>
            <a:ext cx="596900" cy="355600"/>
          </p:xfrm>
          <a:graphic>
            <a:graphicData uri="http://schemas.openxmlformats.org/presentationml/2006/ole">
              <p:oleObj spid="_x0000_s351241" name="Equation" r:id="rId11" imgW="596900" imgH="355600" progId="">
                <p:embed/>
              </p:oleObj>
            </a:graphicData>
          </a:graphic>
        </p:graphicFrame>
      </p:grp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32984671"/>
              </p:ext>
            </p:extLst>
          </p:nvPr>
        </p:nvGraphicFramePr>
        <p:xfrm>
          <a:off x="7830625" y="2179839"/>
          <a:ext cx="787400" cy="241300"/>
        </p:xfrm>
        <a:graphic>
          <a:graphicData uri="http://schemas.openxmlformats.org/presentationml/2006/ole">
            <p:oleObj spid="_x0000_s351243" name="Equation" r:id="rId12" imgW="787400" imgH="241300" progId="">
              <p:embed/>
            </p:oleObj>
          </a:graphicData>
        </a:graphic>
      </p:graphicFrame>
      <p:grpSp>
        <p:nvGrpSpPr>
          <p:cNvPr id="52" name="Group 51"/>
          <p:cNvGrpSpPr/>
          <p:nvPr/>
        </p:nvGrpSpPr>
        <p:grpSpPr>
          <a:xfrm>
            <a:off x="5289021" y="2179262"/>
            <a:ext cx="787400" cy="391375"/>
            <a:chOff x="5289021" y="2179262"/>
            <a:chExt cx="787400" cy="391375"/>
          </a:xfrm>
        </p:grpSpPr>
        <p:graphicFrame>
          <p:nvGraphicFramePr>
            <p:cNvPr id="25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10063570"/>
                </p:ext>
              </p:extLst>
            </p:nvPr>
          </p:nvGraphicFramePr>
          <p:xfrm>
            <a:off x="5289021" y="2179262"/>
            <a:ext cx="787400" cy="228600"/>
          </p:xfrm>
          <a:graphic>
            <a:graphicData uri="http://schemas.openxmlformats.org/presentationml/2006/ole">
              <p:oleObj spid="_x0000_s351242" name="Equation" r:id="rId13" imgW="787400" imgH="228600" progId="">
                <p:embed/>
              </p:oleObj>
            </a:graphicData>
          </a:graphic>
        </p:graphicFrame>
        <p:graphicFrame>
          <p:nvGraphicFramePr>
            <p:cNvPr id="27" name="Objec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38670311"/>
                </p:ext>
              </p:extLst>
            </p:nvPr>
          </p:nvGraphicFramePr>
          <p:xfrm>
            <a:off x="5386404" y="2329337"/>
            <a:ext cx="609600" cy="241300"/>
          </p:xfrm>
          <a:graphic>
            <a:graphicData uri="http://schemas.openxmlformats.org/presentationml/2006/ole">
              <p:oleObj spid="_x0000_s351244" name="Equation" r:id="rId14" imgW="609600" imgH="241300" progId="">
                <p:embed/>
              </p:oleObj>
            </a:graphicData>
          </a:graphic>
        </p:graphicFrame>
      </p:grp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34438217"/>
              </p:ext>
            </p:extLst>
          </p:nvPr>
        </p:nvGraphicFramePr>
        <p:xfrm>
          <a:off x="5494906" y="4047205"/>
          <a:ext cx="419100" cy="254000"/>
        </p:xfrm>
        <a:graphic>
          <a:graphicData uri="http://schemas.openxmlformats.org/presentationml/2006/ole">
            <p:oleObj spid="_x0000_s351246" name="Equation" r:id="rId15" imgW="419100" imgH="241300" progId="">
              <p:embed/>
            </p:oleObj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39875682"/>
              </p:ext>
            </p:extLst>
          </p:nvPr>
        </p:nvGraphicFramePr>
        <p:xfrm>
          <a:off x="7289800" y="4028805"/>
          <a:ext cx="1854200" cy="279400"/>
        </p:xfrm>
        <a:graphic>
          <a:graphicData uri="http://schemas.openxmlformats.org/presentationml/2006/ole">
            <p:oleObj spid="_x0000_s351247" name="Equation" r:id="rId16" imgW="1854200" imgH="279400" progId="">
              <p:embed/>
            </p:oleObj>
          </a:graphicData>
        </a:graphic>
      </p:graphicFrame>
      <p:grpSp>
        <p:nvGrpSpPr>
          <p:cNvPr id="53" name="Group 52"/>
          <p:cNvGrpSpPr/>
          <p:nvPr/>
        </p:nvGrpSpPr>
        <p:grpSpPr>
          <a:xfrm>
            <a:off x="5490626" y="3072320"/>
            <a:ext cx="762043" cy="1018395"/>
            <a:chOff x="5490626" y="3072320"/>
            <a:chExt cx="762043" cy="1018395"/>
          </a:xfrm>
        </p:grpSpPr>
        <p:pic>
          <p:nvPicPr>
            <p:cNvPr id="10" name="Picture 9" descr="Arrow-03.eps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25026" t="34293" r="29296" b="36206"/>
            <a:stretch/>
          </p:blipFill>
          <p:spPr>
            <a:xfrm rot="5400000">
              <a:off x="5193118" y="3369828"/>
              <a:ext cx="1018395" cy="423379"/>
            </a:xfrm>
            <a:prstGeom prst="rect">
              <a:avLst/>
            </a:prstGeom>
          </p:spPr>
        </p:pic>
        <p:graphicFrame>
          <p:nvGraphicFramePr>
            <p:cNvPr id="31" name="Object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91768887"/>
                </p:ext>
              </p:extLst>
            </p:nvPr>
          </p:nvGraphicFramePr>
          <p:xfrm>
            <a:off x="5820869" y="3375891"/>
            <a:ext cx="431800" cy="355600"/>
          </p:xfrm>
          <a:graphic>
            <a:graphicData uri="http://schemas.openxmlformats.org/presentationml/2006/ole">
              <p:oleObj spid="_x0000_s351248" name="Equation" r:id="rId17" imgW="431800" imgH="355600" progId="">
                <p:embed/>
              </p:oleObj>
            </a:graphicData>
          </a:graphic>
        </p:graphicFrame>
      </p:grpSp>
      <p:sp>
        <p:nvSpPr>
          <p:cNvPr id="34" name="TextBox 33"/>
          <p:cNvSpPr txBox="1"/>
          <p:nvPr/>
        </p:nvSpPr>
        <p:spPr>
          <a:xfrm>
            <a:off x="5009363" y="4239820"/>
            <a:ext cx="1441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latin typeface="Helvetica"/>
                <a:cs typeface="Helvetica"/>
              </a:rPr>
              <a:t>form factors</a:t>
            </a:r>
          </a:p>
          <a:p>
            <a:pPr algn="ctr"/>
            <a:r>
              <a:rPr lang="en-US" sz="1200" b="1" dirty="0" smtClean="0">
                <a:solidFill>
                  <a:srgbClr val="FF0000"/>
                </a:solidFill>
                <a:latin typeface="Helvetica"/>
                <a:cs typeface="Helvetica"/>
              </a:rPr>
              <a:t>elastic scattering</a:t>
            </a:r>
            <a:endParaRPr lang="en-US" sz="1200" b="1" dirty="0">
              <a:solidFill>
                <a:srgbClr val="FF0000"/>
              </a:solidFill>
              <a:latin typeface="Helvetica"/>
              <a:cs typeface="Helvetic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391696" y="2447158"/>
            <a:ext cx="16818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latin typeface="Helvetica"/>
                <a:cs typeface="Helvetica"/>
              </a:rPr>
              <a:t>generalized </a:t>
            </a:r>
            <a:r>
              <a:rPr lang="en-US" sz="1200" b="1" dirty="0" err="1" smtClean="0">
                <a:latin typeface="Helvetica"/>
                <a:cs typeface="Helvetica"/>
              </a:rPr>
              <a:t>parton</a:t>
            </a:r>
            <a:r>
              <a:rPr lang="en-US" sz="1200" b="1" dirty="0" smtClean="0">
                <a:latin typeface="Helvetica"/>
                <a:cs typeface="Helvetica"/>
              </a:rPr>
              <a:t> </a:t>
            </a:r>
          </a:p>
          <a:p>
            <a:pPr algn="ctr"/>
            <a:r>
              <a:rPr lang="en-US" sz="1200" b="1" dirty="0" smtClean="0">
                <a:latin typeface="Helvetica"/>
                <a:cs typeface="Helvetica"/>
              </a:rPr>
              <a:t>distributions (GPDs)</a:t>
            </a:r>
          </a:p>
          <a:p>
            <a:pPr algn="ctr"/>
            <a:r>
              <a:rPr lang="en-US" sz="1200" b="1" dirty="0" smtClean="0">
                <a:solidFill>
                  <a:srgbClr val="FF0000"/>
                </a:solidFill>
                <a:latin typeface="Helvetica"/>
                <a:cs typeface="Helvetica"/>
              </a:rPr>
              <a:t>exclusive processes</a:t>
            </a:r>
            <a:endParaRPr lang="en-US" sz="1200" b="1" dirty="0">
              <a:solidFill>
                <a:srgbClr val="FF0000"/>
              </a:solidFill>
              <a:latin typeface="Helvetica"/>
              <a:cs typeface="Helvetic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108147" y="4238657"/>
            <a:ext cx="2056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"/>
                <a:cs typeface="Helvetica"/>
              </a:rPr>
              <a:t>generalized form factors</a:t>
            </a:r>
          </a:p>
          <a:p>
            <a:pPr algn="ctr"/>
            <a:r>
              <a:rPr lang="en-US" sz="1200" b="1" dirty="0" smtClean="0">
                <a:solidFill>
                  <a:srgbClr val="FF0000"/>
                </a:solidFill>
                <a:latin typeface="Helvetica"/>
                <a:cs typeface="Helvetica"/>
              </a:rPr>
              <a:t>lattice calculations</a:t>
            </a:r>
            <a:endParaRPr lang="en-US" sz="1200" b="1" dirty="0">
              <a:solidFill>
                <a:srgbClr val="FF0000"/>
              </a:solidFill>
              <a:latin typeface="Helvetica"/>
              <a:cs typeface="Helvetica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3801369" y="1652673"/>
            <a:ext cx="1328444" cy="866490"/>
            <a:chOff x="3801369" y="1652673"/>
            <a:chExt cx="1328444" cy="866490"/>
          </a:xfrm>
        </p:grpSpPr>
        <p:pic>
          <p:nvPicPr>
            <p:cNvPr id="9" name="Picture 8" descr="Arrow-03.eps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25026" t="34293" r="29296" b="36206"/>
            <a:stretch/>
          </p:blipFill>
          <p:spPr>
            <a:xfrm>
              <a:off x="3801369" y="2095784"/>
              <a:ext cx="1328444" cy="423379"/>
            </a:xfrm>
            <a:prstGeom prst="rect">
              <a:avLst/>
            </a:prstGeom>
          </p:spPr>
        </p:pic>
        <p:grpSp>
          <p:nvGrpSpPr>
            <p:cNvPr id="50" name="Group 49"/>
            <p:cNvGrpSpPr/>
            <p:nvPr/>
          </p:nvGrpSpPr>
          <p:grpSpPr>
            <a:xfrm>
              <a:off x="3986163" y="1652673"/>
              <a:ext cx="962673" cy="517618"/>
              <a:chOff x="3986163" y="1652673"/>
              <a:chExt cx="962673" cy="517618"/>
            </a:xfrm>
          </p:grpSpPr>
          <p:graphicFrame>
            <p:nvGraphicFramePr>
              <p:cNvPr id="33" name="Object 3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25460473"/>
                  </p:ext>
                </p:extLst>
              </p:nvPr>
            </p:nvGraphicFramePr>
            <p:xfrm>
              <a:off x="4117467" y="1916291"/>
              <a:ext cx="647700" cy="254000"/>
            </p:xfrm>
            <a:graphic>
              <a:graphicData uri="http://schemas.openxmlformats.org/presentationml/2006/ole">
                <p:oleObj spid="_x0000_s351250" name="Equation" r:id="rId18" imgW="647700" imgH="241300" progId="">
                  <p:embed/>
                </p:oleObj>
              </a:graphicData>
            </a:graphic>
          </p:graphicFrame>
          <p:sp>
            <p:nvSpPr>
              <p:cNvPr id="37" name="TextBox 36"/>
              <p:cNvSpPr txBox="1"/>
              <p:nvPr/>
            </p:nvSpPr>
            <p:spPr>
              <a:xfrm>
                <a:off x="3986163" y="1652673"/>
                <a:ext cx="96267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b="1" dirty="0" smtClean="0">
                    <a:latin typeface="Helvetica"/>
                    <a:cs typeface="Helvetica"/>
                  </a:rPr>
                  <a:t>Fourier </a:t>
                </a:r>
                <a:r>
                  <a:rPr lang="en-US" sz="1200" b="1" dirty="0" err="1" smtClean="0">
                    <a:latin typeface="Helvetica"/>
                    <a:cs typeface="Helvetica"/>
                  </a:rPr>
                  <a:t>trf</a:t>
                </a:r>
                <a:r>
                  <a:rPr lang="en-US" sz="1200" b="1" dirty="0" smtClean="0">
                    <a:latin typeface="Helvetica"/>
                    <a:cs typeface="Helvetica"/>
                  </a:rPr>
                  <a:t>.</a:t>
                </a:r>
              </a:p>
            </p:txBody>
          </p:sp>
        </p:grpSp>
      </p:grpSp>
      <p:grpSp>
        <p:nvGrpSpPr>
          <p:cNvPr id="54" name="Group 53"/>
          <p:cNvGrpSpPr/>
          <p:nvPr/>
        </p:nvGrpSpPr>
        <p:grpSpPr>
          <a:xfrm>
            <a:off x="6260683" y="1915737"/>
            <a:ext cx="1328444" cy="603426"/>
            <a:chOff x="6260683" y="1915737"/>
            <a:chExt cx="1328444" cy="603426"/>
          </a:xfrm>
        </p:grpSpPr>
        <p:graphicFrame>
          <p:nvGraphicFramePr>
            <p:cNvPr id="28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27953453"/>
                </p:ext>
              </p:extLst>
            </p:nvPr>
          </p:nvGraphicFramePr>
          <p:xfrm>
            <a:off x="6707204" y="1915737"/>
            <a:ext cx="444500" cy="241300"/>
          </p:xfrm>
          <a:graphic>
            <a:graphicData uri="http://schemas.openxmlformats.org/presentationml/2006/ole">
              <p:oleObj spid="_x0000_s351245" name="Equation" r:id="rId19" imgW="444500" imgH="241300" progId="">
                <p:embed/>
              </p:oleObj>
            </a:graphicData>
          </a:graphic>
        </p:graphicFrame>
        <p:pic>
          <p:nvPicPr>
            <p:cNvPr id="38" name="Picture 37" descr="Arrow-03.eps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25026" t="34293" r="29296" b="36206"/>
            <a:stretch/>
          </p:blipFill>
          <p:spPr>
            <a:xfrm rot="10800000">
              <a:off x="6260683" y="2095784"/>
              <a:ext cx="1328444" cy="423379"/>
            </a:xfrm>
            <a:prstGeom prst="rect">
              <a:avLst/>
            </a:prstGeom>
          </p:spPr>
        </p:pic>
      </p:grpSp>
      <p:grpSp>
        <p:nvGrpSpPr>
          <p:cNvPr id="55" name="Group 54"/>
          <p:cNvGrpSpPr/>
          <p:nvPr/>
        </p:nvGrpSpPr>
        <p:grpSpPr>
          <a:xfrm>
            <a:off x="7415756" y="3062967"/>
            <a:ext cx="1038248" cy="1020866"/>
            <a:chOff x="7415756" y="3062967"/>
            <a:chExt cx="1038248" cy="1020866"/>
          </a:xfrm>
        </p:grpSpPr>
        <p:graphicFrame>
          <p:nvGraphicFramePr>
            <p:cNvPr id="32" name="Object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42646689"/>
                </p:ext>
              </p:extLst>
            </p:nvPr>
          </p:nvGraphicFramePr>
          <p:xfrm>
            <a:off x="7415756" y="3359616"/>
            <a:ext cx="711200" cy="355600"/>
          </p:xfrm>
          <a:graphic>
            <a:graphicData uri="http://schemas.openxmlformats.org/presentationml/2006/ole">
              <p:oleObj spid="_x0000_s351249" name="Equation" r:id="rId20" imgW="698500" imgH="355600" progId="">
                <p:embed/>
              </p:oleObj>
            </a:graphicData>
          </a:graphic>
        </p:graphicFrame>
        <p:pic>
          <p:nvPicPr>
            <p:cNvPr id="39" name="Picture 38" descr="Arrow-03.eps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25026" t="34293" r="29296" b="36206"/>
            <a:stretch/>
          </p:blipFill>
          <p:spPr>
            <a:xfrm rot="5400000">
              <a:off x="7731882" y="3361710"/>
              <a:ext cx="1020866" cy="423379"/>
            </a:xfrm>
            <a:prstGeom prst="rect">
              <a:avLst/>
            </a:prstGeom>
          </p:spPr>
        </p:pic>
      </p:grp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(2+1)-D imaging of the proton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113390" y="4884988"/>
            <a:ext cx="1645920" cy="1253490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144873" y="5095126"/>
            <a:ext cx="20943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en-US" sz="1600" b="1" dirty="0" smtClean="0">
                <a:latin typeface="Comic Sans MS"/>
                <a:cs typeface="Comic Sans MS"/>
              </a:rPr>
              <a:t>Wigner Distribution</a:t>
            </a:r>
          </a:p>
          <a:p>
            <a:pPr algn="ctr" eaLnBrk="0" hangingPunct="0"/>
            <a:r>
              <a:rPr lang="en-US" sz="16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W(x,r,k</a:t>
            </a:r>
            <a:r>
              <a:rPr lang="en-US" sz="1600" b="1" baseline="-25000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lang="en-US" sz="16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)</a:t>
            </a:r>
          </a:p>
        </p:txBody>
      </p:sp>
      <p:sp>
        <p:nvSpPr>
          <p:cNvPr id="43" name="Content Placeholder 2"/>
          <p:cNvSpPr txBox="1">
            <a:spLocks/>
          </p:cNvSpPr>
          <p:nvPr/>
        </p:nvSpPr>
        <p:spPr bwMode="auto">
          <a:xfrm>
            <a:off x="4373428" y="4956954"/>
            <a:ext cx="4155861" cy="96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 marL="342900" lvl="0" indent="-342900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</a:t>
            </a:r>
            <a:r>
              <a:rPr lang="en-US" sz="1600" b="1" kern="0" dirty="0" smtClean="0">
                <a:solidFill>
                  <a:srgbClr val="FFFF66"/>
                </a:solidFill>
                <a:latin typeface="Comic Sans MS" charset="0"/>
                <a:cs typeface="Comic Sans MS Bold"/>
              </a:rPr>
              <a:t> </a:t>
            </a:r>
            <a:r>
              <a:rPr lang="en-US" sz="1600" b="1" kern="0" dirty="0" smtClean="0">
                <a:solidFill>
                  <a:srgbClr val="0000FF"/>
                </a:solidFill>
                <a:latin typeface="Comic Sans MS" charset="0"/>
                <a:cs typeface="Comic Sans MS Bold"/>
              </a:rPr>
              <a:t>3D picture in coordinate space</a:t>
            </a:r>
            <a:r>
              <a:rPr lang="en-US" sz="1600" b="1" kern="0" dirty="0" smtClean="0">
                <a:latin typeface="Comic Sans MS" charset="0"/>
                <a:cs typeface="Comic Sans MS Bold"/>
              </a:rPr>
              <a:t>      </a:t>
            </a:r>
          </a:p>
          <a:p>
            <a:pPr marL="342900" lvl="0" indent="-342900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 generalized </a:t>
            </a:r>
            <a:r>
              <a:rPr lang="en-US" sz="1600" b="1" kern="0" dirty="0" err="1" smtClean="0">
                <a:latin typeface="Comic Sans MS" charset="0"/>
                <a:cs typeface="Comic Sans MS Bold"/>
              </a:rPr>
              <a:t>parton</a:t>
            </a:r>
            <a:r>
              <a:rPr lang="en-US" sz="1600" b="1" kern="0" dirty="0" smtClean="0">
                <a:latin typeface="Comic Sans MS" charset="0"/>
                <a:cs typeface="Comic Sans MS Bold"/>
              </a:rPr>
              <a:t> distributions    </a:t>
            </a:r>
          </a:p>
          <a:p>
            <a:pPr marL="342900" lvl="0" indent="-342900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defRPr/>
            </a:pPr>
            <a:r>
              <a:rPr lang="en-US" sz="1600" b="1" kern="0" dirty="0" err="1" smtClean="0">
                <a:latin typeface="Comic Sans MS" charset="0"/>
                <a:cs typeface="Comic Sans MS Bold"/>
                <a:sym typeface="Wingdings" charset="2"/>
              </a:rPr>
              <a:t></a:t>
            </a:r>
            <a:r>
              <a:rPr lang="en-US" sz="1600" b="1" kern="0" dirty="0" smtClean="0">
                <a:latin typeface="Comic Sans MS" charset="0"/>
                <a:cs typeface="Comic Sans MS Bold"/>
                <a:sym typeface="Wingdings" charset="2"/>
              </a:rPr>
              <a:t> exclusive reaction like DVC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S </a:t>
            </a:r>
            <a:r>
              <a:rPr lang="en-US" sz="1600" b="1" kern="0" dirty="0" smtClean="0">
                <a:latin typeface="Comic Sans MS" charset="0"/>
                <a:cs typeface="Comic Sans MS Bold"/>
                <a:sym typeface="Wingdings" charset="2"/>
              </a:rPr>
              <a:t>and VMP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q"/>
              <a:tabLst/>
              <a:defRPr/>
            </a:pPr>
            <a:endParaRPr kumimoji="0" 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Ø"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</p:txBody>
      </p:sp>
      <p:sp>
        <p:nvSpPr>
          <p:cNvPr id="44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6" name="Group 8"/>
          <p:cNvGrpSpPr>
            <a:grpSpLocks/>
          </p:cNvGrpSpPr>
          <p:nvPr/>
        </p:nvGrpSpPr>
        <p:grpSpPr bwMode="auto">
          <a:xfrm>
            <a:off x="1232807" y="1317771"/>
            <a:ext cx="1667628" cy="2639279"/>
            <a:chOff x="4080" y="720"/>
            <a:chExt cx="1248" cy="2160"/>
          </a:xfrm>
        </p:grpSpPr>
        <p:sp>
          <p:nvSpPr>
            <p:cNvPr id="57" name="Rectangle 9"/>
            <p:cNvSpPr>
              <a:spLocks noChangeArrowheads="1"/>
            </p:cNvSpPr>
            <p:nvPr/>
          </p:nvSpPr>
          <p:spPr bwMode="auto">
            <a:xfrm>
              <a:off x="4080" y="720"/>
              <a:ext cx="1248" cy="216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2400" b="0" i="0">
                <a:solidFill>
                  <a:schemeClr val="hlink"/>
                </a:solidFill>
                <a:effectLst/>
              </a:endParaRPr>
            </a:p>
          </p:txBody>
        </p:sp>
        <p:pic>
          <p:nvPicPr>
            <p:cNvPr id="59" name="Picture 11" descr="fig02-2"/>
            <p:cNvPicPr>
              <a:picLocks noChangeAspect="1" noChangeArrowheads="1"/>
            </p:cNvPicPr>
            <p:nvPr/>
          </p:nvPicPr>
          <p:blipFill>
            <a:blip r:embed="rId22"/>
            <a:srcRect/>
            <a:stretch>
              <a:fillRect/>
            </a:stretch>
          </p:blipFill>
          <p:spPr bwMode="auto">
            <a:xfrm>
              <a:off x="4158" y="816"/>
              <a:ext cx="1074" cy="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0" name="Group 4"/>
          <p:cNvGrpSpPr>
            <a:grpSpLocks/>
          </p:cNvGrpSpPr>
          <p:nvPr/>
        </p:nvGrpSpPr>
        <p:grpSpPr bwMode="auto">
          <a:xfrm>
            <a:off x="4815364" y="1317772"/>
            <a:ext cx="1582990" cy="2683872"/>
            <a:chOff x="408" y="735"/>
            <a:chExt cx="1200" cy="1968"/>
          </a:xfrm>
        </p:grpSpPr>
        <p:sp>
          <p:nvSpPr>
            <p:cNvPr id="61" name="Rectangle 5"/>
            <p:cNvSpPr>
              <a:spLocks noChangeArrowheads="1"/>
            </p:cNvSpPr>
            <p:nvPr/>
          </p:nvSpPr>
          <p:spPr bwMode="auto">
            <a:xfrm>
              <a:off x="408" y="735"/>
              <a:ext cx="1200" cy="196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63" name="Picture 7" descr="fig02-1"/>
            <p:cNvPicPr>
              <a:picLocks noChangeAspect="1" noChangeArrowheads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>
              <a:off x="480" y="816"/>
              <a:ext cx="1065" cy="1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4" name="Group 27"/>
          <p:cNvGrpSpPr/>
          <p:nvPr/>
        </p:nvGrpSpPr>
        <p:grpSpPr>
          <a:xfrm>
            <a:off x="7268243" y="1317771"/>
            <a:ext cx="1728420" cy="2711033"/>
            <a:chOff x="3292475" y="1524000"/>
            <a:chExt cx="2514600" cy="3703638"/>
          </a:xfrm>
        </p:grpSpPr>
        <p:sp>
          <p:nvSpPr>
            <p:cNvPr id="65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66" name="Picture 15" descr="fig02-3"/>
            <p:cNvPicPr>
              <a:picLocks noChangeAspect="1" noChangeArrowheads="1"/>
            </p:cNvPicPr>
            <p:nvPr/>
          </p:nvPicPr>
          <p:blipFill>
            <a:blip r:embed="rId24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7" name="Text Box 6"/>
          <p:cNvSpPr txBox="1">
            <a:spLocks noChangeArrowheads="1"/>
          </p:cNvSpPr>
          <p:nvPr/>
        </p:nvSpPr>
        <p:spPr bwMode="auto">
          <a:xfrm>
            <a:off x="4437466" y="762939"/>
            <a:ext cx="2362200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solidFill>
                  <a:srgbClr val="7EE02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transverse </a:t>
            </a:r>
            <a:r>
              <a:rPr lang="en-US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charge &amp; current densities</a:t>
            </a:r>
          </a:p>
        </p:txBody>
      </p:sp>
      <p:sp>
        <p:nvSpPr>
          <p:cNvPr id="68" name="Text Box 10"/>
          <p:cNvSpPr txBox="1">
            <a:spLocks noChangeArrowheads="1"/>
          </p:cNvSpPr>
          <p:nvPr/>
        </p:nvSpPr>
        <p:spPr bwMode="auto">
          <a:xfrm>
            <a:off x="804445" y="762939"/>
            <a:ext cx="2598225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solidFill>
                  <a:srgbClr val="7EE02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Longitudinal </a:t>
            </a:r>
            <a:r>
              <a:rPr lang="en-US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momentum </a:t>
            </a:r>
            <a:r>
              <a:rPr lang="en-US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&amp; </a:t>
            </a:r>
            <a:r>
              <a:rPr lang="en-US" sz="1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helicity</a:t>
            </a:r>
            <a:r>
              <a:rPr lang="en-US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 distributions</a:t>
            </a:r>
            <a:endParaRPr lang="en-US" sz="1400" b="1" dirty="0">
              <a:solidFill>
                <a:schemeClr val="tx1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22" grpId="0"/>
      <p:bldP spid="34" grpId="0"/>
      <p:bldP spid="35" grpId="0"/>
      <p:bldP spid="35" grpId="1"/>
      <p:bldP spid="36" grpId="0"/>
      <p:bldP spid="42" grpId="0"/>
      <p:bldP spid="43" grpId="0"/>
      <p:bldP spid="67" grpId="0" animBg="1"/>
      <p:bldP spid="6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p:oleObj spid="_x0000_s309252" name="Equation" r:id="rId3" imgW="3403600" imgH="393700" progId="Equation.3">
              <p:embed/>
            </p:oleObj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550396" y="1619185"/>
            <a:ext cx="7916616" cy="1760115"/>
            <a:chOff x="550396" y="1619185"/>
            <a:chExt cx="7916616" cy="1760115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550396" y="1619185"/>
              <a:ext cx="2496814" cy="1760115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4170363" y="2082800"/>
            <a:ext cx="1508125" cy="371475"/>
          </p:xfrm>
          <a:graphic>
            <a:graphicData uri="http://schemas.openxmlformats.org/presentationml/2006/ole">
              <p:oleObj spid="_x0000_s309250" name="Equation" r:id="rId6" imgW="723900" imgH="177800" progId="Equation.3">
                <p:embed/>
              </p:oleObj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4117975" y="2606675"/>
            <a:ext cx="1736725" cy="373063"/>
          </p:xfrm>
          <a:graphic>
            <a:graphicData uri="http://schemas.openxmlformats.org/presentationml/2006/ole">
              <p:oleObj spid="_x0000_s309251" name="Equation" r:id="rId7" imgW="825500" imgH="177800" progId="Equation.3">
                <p:embed/>
              </p:oleObj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5895885" y="2049168"/>
              <a:ext cx="214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42611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grpSp>
        <p:nvGrpSpPr>
          <p:cNvPr id="3" name="Group 44"/>
          <p:cNvGrpSpPr/>
          <p:nvPr/>
        </p:nvGrpSpPr>
        <p:grpSpPr>
          <a:xfrm>
            <a:off x="317500" y="3411538"/>
            <a:ext cx="5669427" cy="640806"/>
            <a:chOff x="317500" y="3411538"/>
            <a:chExt cx="5669427" cy="64080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317500" y="3411538"/>
            <a:ext cx="2535238" cy="579437"/>
          </p:xfrm>
          <a:graphic>
            <a:graphicData uri="http://schemas.openxmlformats.org/presentationml/2006/ole">
              <p:oleObj spid="_x0000_s309253" name="Equation" r:id="rId8" imgW="1574800" imgH="381000" progId="Equation.3">
                <p:embed/>
              </p:oleObj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p:oleObj spid="_x0000_s309254" name="Equation" r:id="rId9" imgW="3378200" imgH="406400" progId="Equation.3">
              <p:embed/>
            </p:oleObj>
          </a:graphicData>
        </a:graphic>
      </p:graphicFrame>
      <p:grpSp>
        <p:nvGrpSpPr>
          <p:cNvPr id="5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48"/>
          <p:cNvGrpSpPr/>
          <p:nvPr/>
        </p:nvGrpSpPr>
        <p:grpSpPr>
          <a:xfrm>
            <a:off x="2007369" y="5251676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873125"/>
          <a:ext cx="3859302" cy="738701"/>
        </p:xfrm>
        <a:graphic>
          <a:graphicData uri="http://schemas.openxmlformats.org/presentationml/2006/ole">
            <p:oleObj spid="_x0000_s309255" name="Equation" r:id="rId10" imgW="2590800" imgH="495300" progId="Equation.3">
              <p:embed/>
            </p:oleObj>
          </a:graphicData>
        </a:graphic>
      </p:graphicFrame>
      <p:grpSp>
        <p:nvGrpSpPr>
          <p:cNvPr id="7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426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2727690" y="9274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sp>
        <p:nvSpPr>
          <p:cNvPr id="42" name="Slide Number Placeholder 4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86647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EIC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04073" y="1312403"/>
            <a:ext cx="4519167" cy="2499650"/>
          </a:xfrm>
          <a:prstGeom prst="rect">
            <a:avLst/>
          </a:prstGeom>
          <a:solidFill>
            <a:srgbClr val="99CCFF"/>
          </a:solidFill>
          <a:ln w="9360">
            <a:solidFill>
              <a:srgbClr val="800000"/>
            </a:solidFill>
            <a:round/>
            <a:headEnd/>
            <a:tailEnd/>
          </a:ln>
        </p:spPr>
        <p:txBody>
          <a:bodyPr lIns="94545" tIns="47273" rIns="94545" bIns="47273" anchor="ctr">
            <a:prstTxWarp prst="textNoShape">
              <a:avLst/>
            </a:prstTxWarp>
          </a:bodyPr>
          <a:lstStyle/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5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-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20 </a:t>
            </a:r>
            <a:r>
              <a:rPr lang="en-US" sz="1500" b="1" dirty="0" err="1">
                <a:solidFill>
                  <a:srgbClr val="000000"/>
                </a:solidFill>
                <a:latin typeface="Comic Sans MS"/>
                <a:cs typeface="Comic Sans MS"/>
              </a:rPr>
              <a:t>GeV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electrons on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100-250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(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130) </a:t>
            </a:r>
            <a:r>
              <a:rPr lang="en-US" sz="1500" b="1" dirty="0" err="1">
                <a:solidFill>
                  <a:srgbClr val="000000"/>
                </a:solidFill>
                <a:latin typeface="Comic Sans MS"/>
                <a:cs typeface="Comic Sans MS"/>
              </a:rPr>
              <a:t>GeV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protons (nuclei). Polarization of electrons and protons (nuclei)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Lumi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: ~10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34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cm</a:t>
            </a:r>
            <a:r>
              <a:rPr lang="en-US" sz="1500" b="1" baseline="30000" dirty="0">
                <a:solidFill>
                  <a:srgbClr val="000000"/>
                </a:solidFill>
                <a:latin typeface="Comic Sans MS"/>
                <a:cs typeface="Comic Sans MS"/>
              </a:rPr>
              <a:t>-2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s</a:t>
            </a:r>
            <a:r>
              <a:rPr lang="en-US" sz="1500" b="1" baseline="30000" dirty="0">
                <a:solidFill>
                  <a:srgbClr val="000000"/>
                </a:solidFill>
                <a:latin typeface="Comic Sans MS"/>
                <a:cs typeface="Comic Sans MS"/>
              </a:rPr>
              <a:t>-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1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(stage 1–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ep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pol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)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Important for exclusive DIS:</a:t>
            </a:r>
            <a:endParaRPr lang="en-US" sz="1500" b="1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Dedicated forward instrumentation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tracker coverage 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it-IT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it-IT" sz="1500" b="1" dirty="0" err="1">
                <a:solidFill>
                  <a:srgbClr val="DC2300"/>
                </a:solidFill>
                <a:latin typeface="Comic Sans MS"/>
                <a:cs typeface="Comic Sans MS"/>
              </a:rPr>
              <a:t>Very</a:t>
            </a:r>
            <a:r>
              <a:rPr lang="it-IT" sz="1500" b="1" dirty="0">
                <a:solidFill>
                  <a:srgbClr val="DC2300"/>
                </a:solidFill>
                <a:latin typeface="Comic Sans MS"/>
                <a:cs typeface="Comic Sans MS"/>
              </a:rPr>
              <a:t> High lumi!</a:t>
            </a:r>
            <a:r>
              <a:rPr lang="it-IT" sz="1500" b="1" dirty="0" smtClean="0">
                <a:solidFill>
                  <a:srgbClr val="DC2300"/>
                </a:solidFill>
                <a:latin typeface="Comic Sans MS"/>
                <a:cs typeface="Comic Sans MS"/>
              </a:rPr>
              <a:t>  </a:t>
            </a:r>
            <a:endParaRPr lang="it-IT" sz="1500" b="1" dirty="0">
              <a:solidFill>
                <a:srgbClr val="DC2300"/>
              </a:solidFill>
              <a:latin typeface="Comic Sans MS"/>
              <a:cs typeface="Comic Sans MS"/>
            </a:endParaRPr>
          </a:p>
        </p:txBody>
      </p:sp>
      <p:sp>
        <p:nvSpPr>
          <p:cNvPr id="12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Text Box 2"/>
          <p:cNvSpPr txBox="1">
            <a:spLocks noChangeArrowheads="1"/>
          </p:cNvSpPr>
          <p:nvPr/>
        </p:nvSpPr>
        <p:spPr bwMode="auto">
          <a:xfrm>
            <a:off x="304073" y="4426533"/>
            <a:ext cx="6123188" cy="166416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9988" tIns="46793" rIns="89988" bIns="46793">
            <a:prstTxWarp prst="textNoShape">
              <a:avLst/>
            </a:prstTxWarp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1700" dirty="0" smtClean="0">
                <a:solidFill>
                  <a:srgbClr val="FF0000"/>
                </a:solidFill>
                <a:latin typeface="Times New Roman" charset="0"/>
              </a:rPr>
              <a:t>Important for exclusive diffraction: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Hermetic Central Tracking Detector (Si pixels)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Good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em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calorimeter resolution with fine granularity 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Preshower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em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cal </a:t>
            </a:r>
            <a:r>
              <a:rPr lang="en-US" sz="17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17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</a:t>
            </a:r>
            <a:r>
              <a:rPr lang="en-US" sz="1700" dirty="0" smtClean="0">
                <a:solidFill>
                  <a:srgbClr val="000000"/>
                </a:solidFill>
                <a:latin typeface="Symbol" charset="2"/>
                <a:cs typeface="Symbol" charset="2"/>
                <a:sym typeface="Wingdings"/>
              </a:rPr>
              <a:t>p</a:t>
            </a:r>
            <a:r>
              <a:rPr lang="en-US" sz="1700" baseline="30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0</a:t>
            </a:r>
            <a:r>
              <a:rPr lang="en-US" sz="17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background</a:t>
            </a:r>
            <a:endParaRPr lang="en-GB" sz="1700" dirty="0" smtClean="0">
              <a:solidFill>
                <a:srgbClr val="000000"/>
              </a:solidFill>
              <a:latin typeface="Times New Roman" charset="0"/>
            </a:endParaRP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Very </a:t>
            </a:r>
            <a:r>
              <a:rPr lang="en-GB" sz="1700" dirty="0">
                <a:solidFill>
                  <a:srgbClr val="000000"/>
                </a:solidFill>
                <a:latin typeface="Times New Roman" charset="0"/>
              </a:rPr>
              <a:t>forward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calorimetry</a:t>
            </a:r>
            <a:endParaRPr lang="en-GB" sz="1700" dirty="0" smtClean="0">
              <a:solidFill>
                <a:srgbClr val="000000"/>
              </a:solidFill>
              <a:latin typeface="Times New Roman" charset="0"/>
            </a:endParaRP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b="1" dirty="0" smtClean="0">
                <a:solidFill>
                  <a:srgbClr val="008000"/>
                </a:solidFill>
                <a:latin typeface="Times New Roman" charset="0"/>
              </a:rPr>
              <a:t>Roman pots </a:t>
            </a:r>
            <a:r>
              <a:rPr lang="en-GB" sz="1700" b="1" dirty="0" smtClean="0">
                <a:latin typeface="Times New Roman" charset="0"/>
              </a:rPr>
              <a:t>(and with excellent acceptance)</a:t>
            </a:r>
            <a:endParaRPr lang="en-GB" sz="1700" b="1" dirty="0">
              <a:latin typeface="Times New Roman" charset="0"/>
            </a:endParaRPr>
          </a:p>
        </p:txBody>
      </p:sp>
      <p:pic>
        <p:nvPicPr>
          <p:cNvPr id="162" name="Picture 161" descr="eRHIC_lumi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5200172" y="779559"/>
            <a:ext cx="3749015" cy="3155950"/>
          </a:xfrm>
          <a:prstGeom prst="rect">
            <a:avLst/>
          </a:prstGeom>
        </p:spPr>
      </p:pic>
      <p:grpSp>
        <p:nvGrpSpPr>
          <p:cNvPr id="136" name="Group 135"/>
          <p:cNvGrpSpPr/>
          <p:nvPr/>
        </p:nvGrpSpPr>
        <p:grpSpPr>
          <a:xfrm>
            <a:off x="5799190" y="3788266"/>
            <a:ext cx="3207800" cy="2433637"/>
            <a:chOff x="3191669" y="1666875"/>
            <a:chExt cx="3207800" cy="2433637"/>
          </a:xfrm>
        </p:grpSpPr>
        <p:sp>
          <p:nvSpPr>
            <p:cNvPr id="138" name="Text Box 3"/>
            <p:cNvSpPr txBox="1">
              <a:spLocks noChangeArrowheads="1"/>
            </p:cNvSpPr>
            <p:nvPr/>
          </p:nvSpPr>
          <p:spPr bwMode="auto">
            <a:xfrm>
              <a:off x="4234656" y="3644900"/>
              <a:ext cx="266700" cy="45561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80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400" b="1" i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t</a:t>
              </a:r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flipV="1">
              <a:off x="4204494" y="1917700"/>
              <a:ext cx="1128713" cy="438150"/>
            </a:xfrm>
            <a:prstGeom prst="line">
              <a:avLst/>
            </a:prstGeom>
            <a:noFill/>
            <a:ln w="28440">
              <a:solidFill>
                <a:srgbClr val="FF3300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40" name="Group 6"/>
            <p:cNvGrpSpPr>
              <a:grpSpLocks/>
            </p:cNvGrpSpPr>
            <p:nvPr/>
          </p:nvGrpSpPr>
          <p:grpSpPr bwMode="auto">
            <a:xfrm>
              <a:off x="4274344" y="2828916"/>
              <a:ext cx="1317625" cy="587372"/>
              <a:chOff x="3945" y="1231"/>
              <a:chExt cx="830" cy="370"/>
            </a:xfrm>
          </p:grpSpPr>
          <p:sp>
            <p:nvSpPr>
              <p:cNvPr id="159" name="Oval 7"/>
              <p:cNvSpPr>
                <a:spLocks noChangeArrowheads="1"/>
              </p:cNvSpPr>
              <p:nvPr/>
            </p:nvSpPr>
            <p:spPr bwMode="auto">
              <a:xfrm>
                <a:off x="3945" y="1231"/>
                <a:ext cx="184" cy="95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Line 9"/>
              <p:cNvSpPr>
                <a:spLocks noChangeShapeType="1"/>
              </p:cNvSpPr>
              <p:nvPr/>
            </p:nvSpPr>
            <p:spPr bwMode="auto">
              <a:xfrm>
                <a:off x="4155" y="1266"/>
                <a:ext cx="620" cy="5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Line 11"/>
              <p:cNvSpPr>
                <a:spLocks noChangeShapeType="1"/>
              </p:cNvSpPr>
              <p:nvPr/>
            </p:nvSpPr>
            <p:spPr bwMode="auto">
              <a:xfrm>
                <a:off x="4000" y="1312"/>
                <a:ext cx="1" cy="289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Line 12"/>
              <p:cNvSpPr>
                <a:spLocks noChangeShapeType="1"/>
              </p:cNvSpPr>
              <p:nvPr/>
            </p:nvSpPr>
            <p:spPr bwMode="auto">
              <a:xfrm>
                <a:off x="4065" y="1312"/>
                <a:ext cx="1" cy="289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1" name="Oval 13"/>
            <p:cNvSpPr>
              <a:spLocks noChangeArrowheads="1"/>
            </p:cNvSpPr>
            <p:nvPr/>
          </p:nvSpPr>
          <p:spPr bwMode="auto">
            <a:xfrm>
              <a:off x="4237832" y="3392418"/>
              <a:ext cx="330200" cy="146050"/>
            </a:xfrm>
            <a:prstGeom prst="ellipse">
              <a:avLst/>
            </a:prstGeom>
            <a:blipFill dpi="0" rotWithShape="0">
              <a:blip r:embed="rId5"/>
              <a:srcRect/>
              <a:tile tx="0" ty="0" sx="100000" sy="100000" flip="none" algn="tl"/>
            </a:blip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Line 14"/>
            <p:cNvSpPr>
              <a:spLocks noChangeShapeType="1"/>
            </p:cNvSpPr>
            <p:nvPr/>
          </p:nvSpPr>
          <p:spPr bwMode="auto">
            <a:xfrm flipV="1">
              <a:off x="3294857" y="3465512"/>
              <a:ext cx="979488" cy="177800"/>
            </a:xfrm>
            <a:prstGeom prst="line">
              <a:avLst/>
            </a:prstGeom>
            <a:noFill/>
            <a:ln w="28440">
              <a:solidFill>
                <a:srgbClr val="333399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Line 15"/>
            <p:cNvSpPr>
              <a:spLocks noChangeShapeType="1"/>
            </p:cNvSpPr>
            <p:nvPr/>
          </p:nvSpPr>
          <p:spPr bwMode="auto">
            <a:xfrm>
              <a:off x="4553744" y="3498850"/>
              <a:ext cx="838200" cy="247650"/>
            </a:xfrm>
            <a:prstGeom prst="line">
              <a:avLst/>
            </a:prstGeom>
            <a:noFill/>
            <a:ln w="28440">
              <a:solidFill>
                <a:srgbClr val="333399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AutoShape 16"/>
            <p:cNvSpPr>
              <a:spLocks/>
            </p:cNvSpPr>
            <p:nvPr/>
          </p:nvSpPr>
          <p:spPr bwMode="auto">
            <a:xfrm rot="10740000" flipV="1">
              <a:off x="4063207" y="2154237"/>
              <a:ext cx="403225" cy="1905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255 w 21600"/>
                <a:gd name="T19" fmla="*/ 0 h 21600"/>
                <a:gd name="T20" fmla="*/ 21600 w 21600"/>
                <a:gd name="T21" fmla="*/ 1098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Text Box 18"/>
            <p:cNvSpPr txBox="1">
              <a:spLocks noChangeArrowheads="1"/>
            </p:cNvSpPr>
            <p:nvPr/>
          </p:nvSpPr>
          <p:spPr bwMode="auto">
            <a:xfrm>
              <a:off x="5495132" y="2654300"/>
              <a:ext cx="904337" cy="40214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 dirty="0" smtClean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VM, </a:t>
              </a:r>
              <a:r>
                <a:rPr lang="en-GB" sz="2000" b="1" i="1" dirty="0" err="1" smtClean="0">
                  <a:solidFill>
                    <a:srgbClr val="000000"/>
                  </a:solidFill>
                  <a:latin typeface="Symbol" charset="2"/>
                  <a:ea typeface="DejaVu Sans" charset="0"/>
                  <a:cs typeface="Symbol" charset="2"/>
                </a:rPr>
                <a:t>g</a:t>
              </a:r>
              <a:endParaRPr lang="en-GB" sz="2000" b="1" i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146" name="Text Box 19"/>
            <p:cNvSpPr txBox="1">
              <a:spLocks noChangeArrowheads="1"/>
            </p:cNvSpPr>
            <p:nvPr/>
          </p:nvSpPr>
          <p:spPr bwMode="auto">
            <a:xfrm>
              <a:off x="3456781" y="2900363"/>
              <a:ext cx="406400" cy="3952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W</a:t>
              </a:r>
            </a:p>
          </p:txBody>
        </p:sp>
        <p:sp>
          <p:nvSpPr>
            <p:cNvPr id="147" name="Text Box 20"/>
            <p:cNvSpPr txBox="1">
              <a:spLocks noChangeArrowheads="1"/>
            </p:cNvSpPr>
            <p:nvPr/>
          </p:nvSpPr>
          <p:spPr bwMode="auto">
            <a:xfrm>
              <a:off x="4037807" y="1768475"/>
              <a:ext cx="439738" cy="3952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Q</a:t>
              </a:r>
              <a:r>
                <a:rPr lang="en-GB" sz="2000" b="1" i="1" baseline="3000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2</a:t>
              </a:r>
            </a:p>
          </p:txBody>
        </p:sp>
        <p:grpSp>
          <p:nvGrpSpPr>
            <p:cNvPr id="148" name="Group 21"/>
            <p:cNvGrpSpPr>
              <a:grpSpLocks/>
            </p:cNvGrpSpPr>
            <p:nvPr/>
          </p:nvGrpSpPr>
          <p:grpSpPr bwMode="auto">
            <a:xfrm>
              <a:off x="3194844" y="1881190"/>
              <a:ext cx="1003300" cy="468313"/>
              <a:chOff x="3265" y="634"/>
              <a:chExt cx="632" cy="295"/>
            </a:xfrm>
          </p:grpSpPr>
          <p:sp>
            <p:nvSpPr>
              <p:cNvPr id="157" name="Line 22"/>
              <p:cNvSpPr>
                <a:spLocks noChangeShapeType="1"/>
              </p:cNvSpPr>
              <p:nvPr/>
            </p:nvSpPr>
            <p:spPr bwMode="auto">
              <a:xfrm>
                <a:off x="3313" y="837"/>
                <a:ext cx="584" cy="92"/>
              </a:xfrm>
              <a:prstGeom prst="line">
                <a:avLst/>
              </a:prstGeom>
              <a:noFill/>
              <a:ln w="28440">
                <a:solidFill>
                  <a:srgbClr val="FF3300"/>
                </a:solidFill>
                <a:miter lim="800000"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Text Box 23"/>
              <p:cNvSpPr txBox="1">
                <a:spLocks noChangeArrowheads="1"/>
              </p:cNvSpPr>
              <p:nvPr/>
            </p:nvSpPr>
            <p:spPr bwMode="auto">
              <a:xfrm rot="660000">
                <a:off x="3265" y="634"/>
                <a:ext cx="351" cy="21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60840" rIns="90000" bIns="46800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93000"/>
                  </a:lnSpc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 sz="1600" b="1">
                    <a:solidFill>
                      <a:srgbClr val="FF33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e </a:t>
                </a:r>
                <a:r>
                  <a:rPr lang="en-GB" sz="1600" b="1" i="1">
                    <a:solidFill>
                      <a:srgbClr val="FF33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(k)‏</a:t>
                </a:r>
              </a:p>
            </p:txBody>
          </p:sp>
        </p:grpSp>
        <p:sp>
          <p:nvSpPr>
            <p:cNvPr id="149" name="Text Box 24"/>
            <p:cNvSpPr txBox="1">
              <a:spLocks noChangeArrowheads="1"/>
            </p:cNvSpPr>
            <p:nvPr/>
          </p:nvSpPr>
          <p:spPr bwMode="auto">
            <a:xfrm rot="20040000">
              <a:off x="4707732" y="1666875"/>
              <a:ext cx="641350" cy="3333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600" b="1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e’(</a:t>
              </a:r>
              <a:r>
                <a:rPr lang="en-GB" sz="1600" b="1" i="1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k’)‏</a:t>
              </a:r>
            </a:p>
          </p:txBody>
        </p:sp>
        <p:sp>
          <p:nvSpPr>
            <p:cNvPr id="150" name="Text Box 25"/>
            <p:cNvSpPr txBox="1">
              <a:spLocks noChangeArrowheads="1"/>
            </p:cNvSpPr>
            <p:nvPr/>
          </p:nvSpPr>
          <p:spPr bwMode="auto">
            <a:xfrm rot="21000000">
              <a:off x="3191669" y="3624262"/>
              <a:ext cx="590550" cy="3333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6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 (</a:t>
              </a:r>
              <a:r>
                <a:rPr lang="en-GB" sz="1600" b="1" i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r>
                <a:rPr lang="en-GB" sz="16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)‏</a:t>
              </a:r>
            </a:p>
          </p:txBody>
        </p:sp>
        <p:sp>
          <p:nvSpPr>
            <p:cNvPr id="151" name="Text Box 26"/>
            <p:cNvSpPr txBox="1">
              <a:spLocks noChangeArrowheads="1"/>
            </p:cNvSpPr>
            <p:nvPr/>
          </p:nvSpPr>
          <p:spPr bwMode="auto">
            <a:xfrm rot="840000">
              <a:off x="4933157" y="3660775"/>
              <a:ext cx="674688" cy="3333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600" b="1" i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P’(p’)‏</a:t>
              </a:r>
            </a:p>
          </p:txBody>
        </p:sp>
        <p:sp>
          <p:nvSpPr>
            <p:cNvPr id="152" name="Text Box 27"/>
            <p:cNvSpPr txBox="1">
              <a:spLocks noChangeArrowheads="1"/>
            </p:cNvSpPr>
            <p:nvPr/>
          </p:nvSpPr>
          <p:spPr bwMode="auto">
            <a:xfrm>
              <a:off x="4509294" y="2959100"/>
              <a:ext cx="438150" cy="3952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 dirty="0">
                  <a:solidFill>
                    <a:srgbClr val="008000"/>
                  </a:solidFill>
                  <a:latin typeface="Times New Roman" charset="0"/>
                  <a:ea typeface="DejaVu Sans" charset="0"/>
                  <a:cs typeface="DejaVu Sans" charset="0"/>
                </a:rPr>
                <a:t>IP</a:t>
              </a:r>
            </a:p>
          </p:txBody>
        </p:sp>
        <p:sp>
          <p:nvSpPr>
            <p:cNvPr id="153" name="AutoShape 28"/>
            <p:cNvSpPr>
              <a:spLocks/>
            </p:cNvSpPr>
            <p:nvPr/>
          </p:nvSpPr>
          <p:spPr bwMode="auto">
            <a:xfrm rot="15300000">
              <a:off x="3887860" y="2581484"/>
              <a:ext cx="1130175" cy="154941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1 w 21600"/>
                <a:gd name="T7" fmla="*/ 0 h 21600"/>
                <a:gd name="T8" fmla="*/ 0 w 21600"/>
                <a:gd name="T9" fmla="*/ -4 h 21600"/>
                <a:gd name="T10" fmla="*/ 0 w 21600"/>
                <a:gd name="T11" fmla="*/ -4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10791 w 21600"/>
                <a:gd name="T19" fmla="*/ 0 h 21600"/>
                <a:gd name="T20" fmla="*/ 21450 w 21600"/>
                <a:gd name="T21" fmla="*/ 108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10799" y="0"/>
                  </a:moveTo>
                  <a:cubicBezTo>
                    <a:pt x="10799" y="0"/>
                    <a:pt x="10799" y="-1"/>
                    <a:pt x="10800" y="-1"/>
                  </a:cubicBezTo>
                  <a:cubicBezTo>
                    <a:pt x="16092" y="-1"/>
                    <a:pt x="20604" y="3834"/>
                    <a:pt x="21458" y="9057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10799" y="0"/>
                  </a:moveTo>
                  <a:cubicBezTo>
                    <a:pt x="10799" y="0"/>
                    <a:pt x="10799" y="-1"/>
                    <a:pt x="10800" y="-1"/>
                  </a:cubicBezTo>
                  <a:cubicBezTo>
                    <a:pt x="16092" y="-1"/>
                    <a:pt x="20604" y="3834"/>
                    <a:pt x="21458" y="9057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Text Box 29"/>
            <p:cNvSpPr txBox="1">
              <a:spLocks noChangeArrowheads="1"/>
            </p:cNvSpPr>
            <p:nvPr/>
          </p:nvSpPr>
          <p:spPr bwMode="auto">
            <a:xfrm>
              <a:off x="4429919" y="2185987"/>
              <a:ext cx="681038" cy="4254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09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>
                  <a:solidFill>
                    <a:srgbClr val="FF5050"/>
                  </a:solidFill>
                  <a:latin typeface="Symbol" charset="2"/>
                  <a:ea typeface="DejaVu Sans" charset="0"/>
                  <a:cs typeface="DejaVu Sans" charset="0"/>
                </a:rPr>
                <a:t></a:t>
              </a:r>
              <a:r>
                <a:rPr lang="en-GB" sz="2000" b="1" i="1" baseline="30000">
                  <a:solidFill>
                    <a:srgbClr val="FF5050"/>
                  </a:solidFill>
                  <a:latin typeface="Times New Roman" charset="0"/>
                  <a:ea typeface="DejaVu Sans" charset="0"/>
                  <a:cs typeface="DejaVu Sans" charset="0"/>
                </a:rPr>
                <a:t>*</a:t>
              </a:r>
              <a:r>
                <a:rPr lang="en-GB" sz="2000" b="1" i="1">
                  <a:solidFill>
                    <a:srgbClr val="FF5050"/>
                  </a:solidFill>
                  <a:latin typeface="Times New Roman" charset="0"/>
                  <a:ea typeface="DejaVu Sans" charset="0"/>
                  <a:cs typeface="DejaVu Sans" charset="0"/>
                </a:rPr>
                <a:t>(q)‏</a:t>
              </a:r>
            </a:p>
          </p:txBody>
        </p:sp>
        <p:sp>
          <p:nvSpPr>
            <p:cNvPr id="155" name="Freeform 30"/>
            <p:cNvSpPr>
              <a:spLocks noChangeArrowheads="1"/>
            </p:cNvSpPr>
            <p:nvPr/>
          </p:nvSpPr>
          <p:spPr bwMode="auto">
            <a:xfrm rot="4200000">
              <a:off x="4052094" y="2430462"/>
              <a:ext cx="488950" cy="196850"/>
            </a:xfrm>
            <a:custGeom>
              <a:avLst/>
              <a:gdLst>
                <a:gd name="T0" fmla="*/ 0 w 768"/>
                <a:gd name="T1" fmla="*/ 135 h 104"/>
                <a:gd name="T2" fmla="*/ 1 w 768"/>
                <a:gd name="T3" fmla="*/ 20 h 104"/>
                <a:gd name="T4" fmla="*/ 2 w 768"/>
                <a:gd name="T5" fmla="*/ 250 h 104"/>
                <a:gd name="T6" fmla="*/ 3 w 768"/>
                <a:gd name="T7" fmla="*/ 20 h 104"/>
                <a:gd name="T8" fmla="*/ 4 w 768"/>
                <a:gd name="T9" fmla="*/ 250 h 104"/>
                <a:gd name="T10" fmla="*/ 5 w 768"/>
                <a:gd name="T11" fmla="*/ 20 h 104"/>
                <a:gd name="T12" fmla="*/ 6 w 768"/>
                <a:gd name="T13" fmla="*/ 250 h 104"/>
                <a:gd name="T14" fmla="*/ 7 w 768"/>
                <a:gd name="T15" fmla="*/ 20 h 104"/>
                <a:gd name="T16" fmla="*/ 8 w 768"/>
                <a:gd name="T17" fmla="*/ 250 h 1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68"/>
                <a:gd name="T28" fmla="*/ 0 h 104"/>
                <a:gd name="T29" fmla="*/ 768 w 768"/>
                <a:gd name="T30" fmla="*/ 104 h 10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68" h="104">
                  <a:moveTo>
                    <a:pt x="0" y="56"/>
                  </a:moveTo>
                  <a:cubicBezTo>
                    <a:pt x="32" y="28"/>
                    <a:pt x="64" y="0"/>
                    <a:pt x="96" y="8"/>
                  </a:cubicBezTo>
                  <a:cubicBezTo>
                    <a:pt x="128" y="16"/>
                    <a:pt x="160" y="104"/>
                    <a:pt x="192" y="104"/>
                  </a:cubicBezTo>
                  <a:cubicBezTo>
                    <a:pt x="224" y="104"/>
                    <a:pt x="256" y="8"/>
                    <a:pt x="288" y="8"/>
                  </a:cubicBezTo>
                  <a:cubicBezTo>
                    <a:pt x="320" y="8"/>
                    <a:pt x="352" y="104"/>
                    <a:pt x="384" y="104"/>
                  </a:cubicBezTo>
                  <a:cubicBezTo>
                    <a:pt x="416" y="104"/>
                    <a:pt x="448" y="8"/>
                    <a:pt x="480" y="8"/>
                  </a:cubicBezTo>
                  <a:cubicBezTo>
                    <a:pt x="512" y="8"/>
                    <a:pt x="544" y="104"/>
                    <a:pt x="576" y="104"/>
                  </a:cubicBezTo>
                  <a:cubicBezTo>
                    <a:pt x="608" y="104"/>
                    <a:pt x="640" y="8"/>
                    <a:pt x="672" y="8"/>
                  </a:cubicBezTo>
                  <a:cubicBezTo>
                    <a:pt x="704" y="8"/>
                    <a:pt x="752" y="88"/>
                    <a:pt x="768" y="104"/>
                  </a:cubicBezTo>
                </a:path>
              </a:pathLst>
            </a:custGeom>
            <a:noFill/>
            <a:ln w="1908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AutoShape 16"/>
            <p:cNvSpPr>
              <a:spLocks/>
            </p:cNvSpPr>
            <p:nvPr/>
          </p:nvSpPr>
          <p:spPr bwMode="auto">
            <a:xfrm flipV="1">
              <a:off x="4188803" y="3486150"/>
              <a:ext cx="403225" cy="1905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255 w 21600"/>
                <a:gd name="T19" fmla="*/ 0 h 21600"/>
                <a:gd name="T20" fmla="*/ 21600 w 21600"/>
                <a:gd name="T21" fmla="*/ 1098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5" name="TextBox 164"/>
          <p:cNvSpPr txBox="1"/>
          <p:nvPr/>
        </p:nvSpPr>
        <p:spPr>
          <a:xfrm>
            <a:off x="286432" y="907720"/>
            <a:ext cx="2350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Why EIC is unique:</a:t>
            </a:r>
            <a:endParaRPr lang="en-US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240051" y="3993169"/>
            <a:ext cx="4431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are the detector requirements:</a:t>
            </a:r>
            <a:endParaRPr lang="en-US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67" name="Slide Number Placeholder 16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3" grpId="0"/>
      <p:bldP spid="1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056339" y="5470509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74122" y="658923"/>
            <a:ext cx="74106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omic Sans MS"/>
                <a:cs typeface="Comic Sans MS"/>
              </a:rPr>
              <a:t>W &amp; </a:t>
            </a:r>
            <a:r>
              <a:rPr lang="en-US" b="1" dirty="0" err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lang="en-US" b="1" dirty="0">
                <a:solidFill>
                  <a:srgbClr val="FF0000"/>
                </a:solidFill>
                <a:latin typeface="Comic Sans MS"/>
                <a:cs typeface="Comic Sans MS"/>
              </a:rPr>
              <a:t>  dependences: probe transition from soft</a:t>
            </a:r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  <a:sym typeface="Wingdings"/>
              </a:rPr>
              <a:t></a:t>
            </a:r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omic Sans MS"/>
                <a:cs typeface="Comic Sans MS"/>
              </a:rPr>
              <a:t>hard regime</a:t>
            </a:r>
            <a:endParaRPr lang="it-IT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pic>
        <p:nvPicPr>
          <p:cNvPr id="10" name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4852" y="1943084"/>
            <a:ext cx="22034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21702" y="1654159"/>
            <a:ext cx="2246312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192864" y="1408097"/>
            <a:ext cx="2135188" cy="2665412"/>
          </a:xfrm>
          <a:prstGeom prst="rect">
            <a:avLst/>
          </a:prstGeom>
          <a:noFill/>
          <a:ln/>
        </p:spPr>
      </p:pic>
      <p:pic>
        <p:nvPicPr>
          <p:cNvPr id="14" name="Picture 2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077" y="1347772"/>
            <a:ext cx="2117725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3089" y="3167047"/>
            <a:ext cx="4895850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742950" cy="5365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pic>
        <p:nvPicPr>
          <p:cNvPr id="17" name="Picture 3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48796" y="0"/>
            <a:ext cx="642937" cy="63658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1048277" y="1077897"/>
            <a:ext cx="379412" cy="457200"/>
          </a:xfrm>
          <a:prstGeom prst="rect">
            <a:avLst/>
          </a:prstGeom>
          <a:gradFill flip="none" rotWithShape="1">
            <a:gsLst>
              <a:gs pos="0">
                <a:srgbClr val="FF6600"/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 err="1">
                <a:latin typeface="Symbol" charset="2"/>
              </a:rPr>
              <a:t>r</a:t>
            </a:r>
            <a:endParaRPr lang="en-US" sz="2400" dirty="0">
              <a:latin typeface="Symbol" charset="2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188227" y="1150922"/>
            <a:ext cx="379412" cy="4572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Symbol" charset="2"/>
              </a:rPr>
              <a:t>f</a:t>
            </a: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5224989" y="1401747"/>
            <a:ext cx="792163" cy="396875"/>
          </a:xfrm>
          <a:prstGeom prst="rect">
            <a:avLst/>
          </a:prstGeom>
          <a:gradFill flip="none" rotWithShape="1">
            <a:gsLst>
              <a:gs pos="0">
                <a:srgbClr val="FF6600"/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J/</a:t>
            </a:r>
            <a:r>
              <a:rPr lang="en-US">
                <a:latin typeface="Symbol" charset="2"/>
              </a:rPr>
              <a:t>Y</a:t>
            </a: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7530039" y="1628759"/>
            <a:ext cx="503238" cy="4572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Symbol" charset="2"/>
              </a:rPr>
              <a:t>U</a:t>
            </a:r>
          </a:p>
        </p:txBody>
      </p:sp>
      <p:sp>
        <p:nvSpPr>
          <p:cNvPr id="22" name="Text Box 37"/>
          <p:cNvSpPr txBox="1">
            <a:spLocks noChangeArrowheads="1"/>
          </p:cNvSpPr>
          <p:nvPr/>
        </p:nvSpPr>
        <p:spPr bwMode="auto">
          <a:xfrm>
            <a:off x="5171014" y="4459272"/>
            <a:ext cx="1223412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Symbol" charset="2"/>
              </a:rPr>
              <a:t>s</a:t>
            </a:r>
            <a:r>
              <a:rPr lang="en-US" sz="2800" b="1" dirty="0">
                <a:solidFill>
                  <a:srgbClr val="FF0000"/>
                </a:solidFill>
              </a:rPr>
              <a:t> ~ W</a:t>
            </a:r>
            <a:r>
              <a:rPr lang="en-US" sz="2800" b="1" baseline="30000" dirty="0">
                <a:solidFill>
                  <a:srgbClr val="FF0000"/>
                </a:solidFill>
                <a:latin typeface="Symbol" charset="2"/>
              </a:rPr>
              <a:t>d</a:t>
            </a:r>
            <a:endParaRPr lang="it-IT" sz="2800" b="1" baseline="30000" dirty="0">
              <a:solidFill>
                <a:srgbClr val="FF0000"/>
              </a:solidFill>
              <a:latin typeface="Symbol" charset="2"/>
            </a:endParaRPr>
          </a:p>
        </p:txBody>
      </p:sp>
      <p:sp>
        <p:nvSpPr>
          <p:cNvPr id="23" name="Text Box 38"/>
          <p:cNvSpPr txBox="1">
            <a:spLocks noChangeArrowheads="1"/>
          </p:cNvSpPr>
          <p:nvPr/>
        </p:nvSpPr>
        <p:spPr bwMode="auto">
          <a:xfrm>
            <a:off x="5241923" y="5093760"/>
            <a:ext cx="3800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buSzPct val="100000"/>
              <a:buBlip>
                <a:blip r:embed="rId10"/>
              </a:buBlip>
            </a:pPr>
            <a:r>
              <a:rPr lang="en-US" b="1" dirty="0" smtClean="0">
                <a:latin typeface="Comic Sans MS"/>
                <a:cs typeface="Comic Sans MS"/>
              </a:rPr>
              <a:t> </a:t>
            </a:r>
            <a:r>
              <a:rPr lang="en-US" sz="1800" b="1" dirty="0" smtClean="0">
                <a:latin typeface="Comic Sans MS"/>
                <a:cs typeface="Comic Sans MS"/>
              </a:rPr>
              <a:t>steep </a:t>
            </a:r>
            <a:r>
              <a:rPr lang="en-US" sz="1800" b="1" dirty="0">
                <a:latin typeface="Comic Sans MS"/>
                <a:cs typeface="Comic Sans MS"/>
              </a:rPr>
              <a:t>energy dependence of </a:t>
            </a:r>
            <a:r>
              <a:rPr lang="en-US" sz="1800" b="1" dirty="0" err="1">
                <a:latin typeface="Symbol" charset="2"/>
                <a:cs typeface="Symbol" charset="2"/>
              </a:rPr>
              <a:t>s</a:t>
            </a:r>
            <a:r>
              <a:rPr lang="en-US" sz="1800" b="1" dirty="0">
                <a:latin typeface="Comic Sans MS"/>
                <a:cs typeface="Comic Sans MS"/>
              </a:rPr>
              <a:t> in presence of the hard scale</a:t>
            </a:r>
            <a:endParaRPr lang="it-IT" sz="1800" b="1" dirty="0">
              <a:latin typeface="Comic Sans MS"/>
              <a:cs typeface="Comic Sans MS"/>
            </a:endParaRPr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5187948" y="4865688"/>
            <a:ext cx="1512678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Symbol" charset="2"/>
              </a:rPr>
              <a:t>s</a:t>
            </a:r>
            <a:r>
              <a:rPr lang="en-US" sz="2800" b="1" dirty="0">
                <a:solidFill>
                  <a:srgbClr val="FF0000"/>
                </a:solidFill>
              </a:rPr>
              <a:t> ~ </a:t>
            </a:r>
            <a:r>
              <a:rPr lang="en-US" sz="2800" b="1" dirty="0" err="1">
                <a:solidFill>
                  <a:srgbClr val="FF0000"/>
                </a:solidFill>
              </a:rPr>
              <a:t>e</a:t>
            </a:r>
            <a:r>
              <a:rPr lang="en-US" sz="2800" b="1" baseline="30000" dirty="0" err="1">
                <a:solidFill>
                  <a:srgbClr val="FF0000"/>
                </a:solidFill>
                <a:latin typeface="Symbol" charset="2"/>
              </a:rPr>
              <a:t>-</a:t>
            </a:r>
            <a:r>
              <a:rPr lang="en-US" sz="2800" b="1" baseline="30000" dirty="0" err="1">
                <a:solidFill>
                  <a:srgbClr val="FF0000"/>
                </a:solidFill>
              </a:rPr>
              <a:t>b|t</a:t>
            </a:r>
            <a:r>
              <a:rPr lang="en-US" sz="2800" b="1" baseline="30000" dirty="0">
                <a:solidFill>
                  <a:srgbClr val="FF0000"/>
                </a:solidFill>
              </a:rPr>
              <a:t>|</a:t>
            </a:r>
            <a:endParaRPr lang="it-IT" sz="2800" b="1" baseline="30000" dirty="0">
              <a:solidFill>
                <a:srgbClr val="FF0000"/>
              </a:solidFill>
            </a:endParaRPr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5184773" y="5403850"/>
            <a:ext cx="3908425" cy="76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buSzPct val="100000"/>
              <a:buBlip>
                <a:blip r:embed="rId10"/>
              </a:buBlip>
            </a:pPr>
            <a:r>
              <a:rPr lang="en-US" sz="1800" dirty="0" smtClean="0"/>
              <a:t> </a:t>
            </a:r>
            <a:r>
              <a:rPr lang="en-US" sz="1600" b="1" dirty="0" smtClean="0">
                <a:latin typeface="Comic Sans MS"/>
                <a:cs typeface="Comic Sans MS"/>
              </a:rPr>
              <a:t>universality </a:t>
            </a:r>
            <a:r>
              <a:rPr lang="en-US" sz="1600" b="1" dirty="0">
                <a:latin typeface="Comic Sans MS"/>
                <a:cs typeface="Comic Sans MS"/>
              </a:rPr>
              <a:t>of </a:t>
            </a:r>
            <a:r>
              <a:rPr lang="en-US" sz="1600" b="1" dirty="0" err="1">
                <a:latin typeface="Comic Sans MS"/>
                <a:cs typeface="Comic Sans MS"/>
              </a:rPr>
              <a:t>b</a:t>
            </a:r>
            <a:r>
              <a:rPr lang="en-US" sz="1600" b="1" dirty="0">
                <a:latin typeface="Comic Sans MS"/>
                <a:cs typeface="Comic Sans MS"/>
              </a:rPr>
              <a:t>-slope </a:t>
            </a:r>
            <a:r>
              <a:rPr lang="en-US" sz="1600" b="1" dirty="0" smtClean="0">
                <a:latin typeface="Comic Sans MS"/>
                <a:cs typeface="Comic Sans MS"/>
              </a:rPr>
              <a:t>parameter</a:t>
            </a:r>
            <a:r>
              <a:rPr lang="en-US" sz="1600" b="1" dirty="0">
                <a:latin typeface="Comic Sans MS"/>
                <a:cs typeface="Comic Sans MS"/>
              </a:rPr>
              <a:t>: point-like configurations dominate </a:t>
            </a:r>
            <a:endParaRPr lang="it-IT" sz="1600" b="1" dirty="0">
              <a:latin typeface="Comic Sans MS"/>
              <a:cs typeface="Comic Sans MS"/>
            </a:endParaRPr>
          </a:p>
        </p:txBody>
      </p:sp>
      <p:sp>
        <p:nvSpPr>
          <p:cNvPr id="28" name="Slide Number Placeholder 24"/>
          <p:cNvSpPr txBox="1">
            <a:spLocks/>
          </p:cNvSpPr>
          <p:nvPr/>
        </p:nvSpPr>
        <p:spPr>
          <a:xfrm>
            <a:off x="6715283" y="6416675"/>
            <a:ext cx="86981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37070E-4959-394B-94B2-738581DC7C3F}" type="slidenum">
              <a:rPr kumimoji="0" lang="it-IT" sz="1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/>
                <a:ea typeface="+mn-ea"/>
                <a:cs typeface="Comic Sans M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it-IT" sz="11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/>
              <a:ea typeface="+mn-ea"/>
              <a:cs typeface="Comic Sans MS"/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2343677" y="4822809"/>
            <a:ext cx="1439862" cy="4318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" name="Group 34"/>
          <p:cNvGrpSpPr/>
          <p:nvPr/>
        </p:nvGrpSpPr>
        <p:grpSpPr>
          <a:xfrm>
            <a:off x="364064" y="2890699"/>
            <a:ext cx="3384550" cy="3270826"/>
            <a:chOff x="364064" y="2890699"/>
            <a:chExt cx="3384550" cy="3270826"/>
          </a:xfrm>
        </p:grpSpPr>
        <p:grpSp>
          <p:nvGrpSpPr>
            <p:cNvPr id="3" name="Group 22"/>
            <p:cNvGrpSpPr>
              <a:grpSpLocks/>
            </p:cNvGrpSpPr>
            <p:nvPr/>
          </p:nvGrpSpPr>
          <p:grpSpPr bwMode="auto">
            <a:xfrm>
              <a:off x="364064" y="2890699"/>
              <a:ext cx="3384550" cy="3270826"/>
              <a:chOff x="4396581" y="1481028"/>
              <a:chExt cx="4176776" cy="4176822"/>
            </a:xfrm>
          </p:grpSpPr>
          <p:sp>
            <p:nvSpPr>
              <p:cNvPr id="32" name="Rectangle 31"/>
              <p:cNvSpPr>
                <a:spLocks noChangeArrowheads="1"/>
              </p:cNvSpPr>
              <p:nvPr/>
            </p:nvSpPr>
            <p:spPr bwMode="auto">
              <a:xfrm>
                <a:off x="7740650" y="2843213"/>
                <a:ext cx="720725" cy="17938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33" name="Picture 10"/>
              <p:cNvPicPr>
                <a:picLocks noChangeAspect="1" noChangeArrowheads="1"/>
              </p:cNvPicPr>
              <p:nvPr/>
            </p:nvPicPr>
            <p:blipFill>
              <a:blip r:embed="rId11"/>
              <a:srcRect l="3572" t="2827" r="5855" b="6599"/>
              <a:stretch>
                <a:fillRect/>
              </a:stretch>
            </p:blipFill>
            <p:spPr bwMode="auto">
              <a:xfrm>
                <a:off x="4396581" y="1481028"/>
                <a:ext cx="4176776" cy="4176822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graphicFrame>
            <p:nvGraphicFramePr>
              <p:cNvPr id="34" name="Object 3"/>
              <p:cNvGraphicFramePr>
                <a:graphicFrameLocks noChangeAspect="1"/>
              </p:cNvGraphicFramePr>
              <p:nvPr/>
            </p:nvGraphicFramePr>
            <p:xfrm>
              <a:off x="4985544" y="1820862"/>
              <a:ext cx="1773237" cy="636588"/>
            </p:xfrm>
            <a:graphic>
              <a:graphicData uri="http://schemas.openxmlformats.org/presentationml/2006/ole">
                <p:oleObj spid="_x0000_s310274" name="Equation" r:id="rId12" imgW="1092200" imgH="355600" progId="Equation.3">
                  <p:embed/>
                </p:oleObj>
              </a:graphicData>
            </a:graphic>
          </p:graphicFrame>
        </p:grpSp>
        <p:sp>
          <p:nvSpPr>
            <p:cNvPr id="26" name="Line 23"/>
            <p:cNvSpPr>
              <a:spLocks noChangeShapeType="1"/>
            </p:cNvSpPr>
            <p:nvPr/>
          </p:nvSpPr>
          <p:spPr bwMode="auto">
            <a:xfrm>
              <a:off x="797620" y="4893240"/>
              <a:ext cx="2732093" cy="3172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prstDash val="dash"/>
              <a:round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</p:grp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1849411" y="117274"/>
            <a:ext cx="7114834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Vector Meson Production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  <p:bldP spid="24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880272" y="1143001"/>
            <a:ext cx="3677423" cy="1673206"/>
            <a:chOff x="2905" y="692"/>
            <a:chExt cx="2189" cy="1013"/>
          </a:xfrm>
        </p:grpSpPr>
        <p:graphicFrame>
          <p:nvGraphicFramePr>
            <p:cNvPr id="32770" name="Object 2"/>
            <p:cNvGraphicFramePr>
              <a:graphicFrameLocks noChangeAspect="1"/>
            </p:cNvGraphicFramePr>
            <p:nvPr/>
          </p:nvGraphicFramePr>
          <p:xfrm>
            <a:off x="4656" y="1576"/>
            <a:ext cx="65" cy="129"/>
          </p:xfrm>
          <a:graphic>
            <a:graphicData uri="http://schemas.openxmlformats.org/presentationml/2006/ole">
              <p:oleObj spid="_x0000_s311298" name="Equation" r:id="rId4" imgW="76200" imgH="177800" progId="Equation.3">
                <p:embed/>
              </p:oleObj>
            </a:graphicData>
          </a:graphic>
        </p:graphicFrame>
        <p:sp>
          <p:nvSpPr>
            <p:cNvPr id="32800" name="Freeform 9"/>
            <p:cNvSpPr>
              <a:spLocks noChangeArrowheads="1"/>
            </p:cNvSpPr>
            <p:nvPr/>
          </p:nvSpPr>
          <p:spPr bwMode="auto">
            <a:xfrm flipV="1">
              <a:off x="3395" y="945"/>
              <a:ext cx="642" cy="77"/>
            </a:xfrm>
            <a:custGeom>
              <a:avLst/>
              <a:gdLst>
                <a:gd name="T0" fmla="*/ 0 w 777"/>
                <a:gd name="T1" fmla="*/ 9 h 133"/>
                <a:gd name="T2" fmla="*/ 77 w 777"/>
                <a:gd name="T3" fmla="*/ 1 h 133"/>
                <a:gd name="T4" fmla="*/ 299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1" name="Freeform 10"/>
            <p:cNvSpPr>
              <a:spLocks noChangeArrowheads="1"/>
            </p:cNvSpPr>
            <p:nvPr/>
          </p:nvSpPr>
          <p:spPr bwMode="auto">
            <a:xfrm rot="5400000">
              <a:off x="3556" y="1280"/>
              <a:ext cx="616" cy="103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0 h 290"/>
                <a:gd name="T26" fmla="*/ 2 w 1875"/>
                <a:gd name="T27" fmla="*/ 0 h 290"/>
                <a:gd name="T28" fmla="*/ 2 w 1875"/>
                <a:gd name="T29" fmla="*/ 0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0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0 h 290"/>
                <a:gd name="T50" fmla="*/ 4 w 1875"/>
                <a:gd name="T51" fmla="*/ 0 h 290"/>
                <a:gd name="T52" fmla="*/ 4 w 1875"/>
                <a:gd name="T53" fmla="*/ 0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0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0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2" name="Freeform 11"/>
            <p:cNvSpPr>
              <a:spLocks noChangeArrowheads="1"/>
            </p:cNvSpPr>
            <p:nvPr/>
          </p:nvSpPr>
          <p:spPr bwMode="auto">
            <a:xfrm rot="5400000">
              <a:off x="3668" y="1095"/>
              <a:ext cx="616" cy="104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1 h 290"/>
                <a:gd name="T26" fmla="*/ 2 w 1875"/>
                <a:gd name="T27" fmla="*/ 0 h 290"/>
                <a:gd name="T28" fmla="*/ 2 w 1875"/>
                <a:gd name="T29" fmla="*/ 1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1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1 h 290"/>
                <a:gd name="T50" fmla="*/ 4 w 1875"/>
                <a:gd name="T51" fmla="*/ 0 h 290"/>
                <a:gd name="T52" fmla="*/ 4 w 1875"/>
                <a:gd name="T53" fmla="*/ 1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1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1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3" name="Line 12"/>
            <p:cNvSpPr>
              <a:spLocks noChangeShapeType="1"/>
            </p:cNvSpPr>
            <p:nvPr/>
          </p:nvSpPr>
          <p:spPr bwMode="auto">
            <a:xfrm flipV="1">
              <a:off x="3001" y="1494"/>
              <a:ext cx="694" cy="11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4" name="Line 13"/>
            <p:cNvSpPr>
              <a:spLocks noChangeShapeType="1"/>
            </p:cNvSpPr>
            <p:nvPr/>
          </p:nvSpPr>
          <p:spPr bwMode="auto">
            <a:xfrm>
              <a:off x="4036" y="1514"/>
              <a:ext cx="623" cy="6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5" name="Oval 14"/>
            <p:cNvSpPr>
              <a:spLocks noChangeArrowheads="1"/>
            </p:cNvSpPr>
            <p:nvPr/>
          </p:nvSpPr>
          <p:spPr bwMode="auto">
            <a:xfrm>
              <a:off x="3690" y="1381"/>
              <a:ext cx="347" cy="320"/>
            </a:xfrm>
            <a:prstGeom prst="ellipse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6" name="Text Box 15"/>
            <p:cNvSpPr txBox="1">
              <a:spLocks noChangeArrowheads="1"/>
            </p:cNvSpPr>
            <p:nvPr/>
          </p:nvSpPr>
          <p:spPr bwMode="auto">
            <a:xfrm>
              <a:off x="2905" y="1335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07" name="Freeform 16"/>
            <p:cNvSpPr>
              <a:spLocks noChangeArrowheads="1"/>
            </p:cNvSpPr>
            <p:nvPr/>
          </p:nvSpPr>
          <p:spPr bwMode="auto">
            <a:xfrm>
              <a:off x="3401" y="840"/>
              <a:ext cx="635" cy="85"/>
            </a:xfrm>
            <a:custGeom>
              <a:avLst/>
              <a:gdLst>
                <a:gd name="T0" fmla="*/ 0 w 777"/>
                <a:gd name="T1" fmla="*/ 14 h 133"/>
                <a:gd name="T2" fmla="*/ 74 w 777"/>
                <a:gd name="T3" fmla="*/ 2 h 133"/>
                <a:gd name="T4" fmla="*/ 284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8" name="Freeform 17"/>
            <p:cNvSpPr>
              <a:spLocks noChangeArrowheads="1"/>
            </p:cNvSpPr>
            <p:nvPr/>
          </p:nvSpPr>
          <p:spPr bwMode="auto">
            <a:xfrm flipH="1">
              <a:off x="4032" y="840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9" name="Freeform 18"/>
            <p:cNvSpPr>
              <a:spLocks noChangeArrowheads="1"/>
            </p:cNvSpPr>
            <p:nvPr/>
          </p:nvSpPr>
          <p:spPr bwMode="auto">
            <a:xfrm flipH="1" flipV="1">
              <a:off x="4032" y="932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0" name="Freeform 19"/>
            <p:cNvSpPr>
              <a:spLocks noChangeArrowheads="1"/>
            </p:cNvSpPr>
            <p:nvPr/>
          </p:nvSpPr>
          <p:spPr bwMode="auto">
            <a:xfrm rot="-1980000">
              <a:off x="2992" y="740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1" name="Freeform 20"/>
            <p:cNvSpPr>
              <a:spLocks noChangeArrowheads="1"/>
            </p:cNvSpPr>
            <p:nvPr/>
          </p:nvSpPr>
          <p:spPr bwMode="auto">
            <a:xfrm rot="-2520000">
              <a:off x="4449" y="785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2" name="Text Box 21"/>
            <p:cNvSpPr txBox="1">
              <a:spLocks noChangeArrowheads="1"/>
            </p:cNvSpPr>
            <p:nvPr/>
          </p:nvSpPr>
          <p:spPr bwMode="auto">
            <a:xfrm>
              <a:off x="4483" y="1288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13" name="Text Box 22"/>
            <p:cNvSpPr txBox="1">
              <a:spLocks noChangeArrowheads="1"/>
            </p:cNvSpPr>
            <p:nvPr/>
          </p:nvSpPr>
          <p:spPr bwMode="auto">
            <a:xfrm>
              <a:off x="4872" y="692"/>
              <a:ext cx="222" cy="34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8352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endPara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</p:grpSp>
      <p:sp>
        <p:nvSpPr>
          <p:cNvPr id="32776" name="Text Box 23"/>
          <p:cNvSpPr txBox="1">
            <a:spLocks noChangeArrowheads="1"/>
          </p:cNvSpPr>
          <p:nvPr/>
        </p:nvSpPr>
        <p:spPr bwMode="auto">
          <a:xfrm>
            <a:off x="4529750" y="1083537"/>
            <a:ext cx="570006" cy="58034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3789" tIns="87738" rIns="93789" bIns="46894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600" b="1" baseline="300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γ</a:t>
            </a:r>
            <a:r>
              <a: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*</a:t>
            </a:r>
          </a:p>
        </p:txBody>
      </p:sp>
      <p:sp>
        <p:nvSpPr>
          <p:cNvPr id="32777" name="Rectangle 24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Deeply Virtual Compton Scattering</a:t>
            </a:r>
          </a:p>
        </p:txBody>
      </p:sp>
      <p:sp>
        <p:nvSpPr>
          <p:cNvPr id="32778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9" name="Text Box 26"/>
          <p:cNvSpPr txBox="1">
            <a:spLocks noChangeArrowheads="1"/>
          </p:cNvSpPr>
          <p:nvPr/>
        </p:nvSpPr>
        <p:spPr bwMode="auto">
          <a:xfrm>
            <a:off x="836077" y="654087"/>
            <a:ext cx="2826388" cy="484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VM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ρ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ω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φ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J/ψ,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Υ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</a:p>
        </p:txBody>
      </p:sp>
      <p:sp>
        <p:nvSpPr>
          <p:cNvPr id="32780" name="Text Box 27"/>
          <p:cNvSpPr txBox="1">
            <a:spLocks noChangeArrowheads="1"/>
          </p:cNvSpPr>
          <p:nvPr/>
        </p:nvSpPr>
        <p:spPr bwMode="auto">
          <a:xfrm>
            <a:off x="5378378" y="654087"/>
            <a:ext cx="2284740" cy="48289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spcBef>
                <a:spcPts val="177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DVCS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γ</a:t>
            </a:r>
            <a:r>
              <a:rPr lang="en-GB" sz="2500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  <a:endParaRPr lang="en-GB" sz="2500" dirty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2781" name="Text Box 28"/>
          <p:cNvSpPr txBox="1">
            <a:spLocks noChangeArrowheads="1"/>
          </p:cNvSpPr>
          <p:nvPr/>
        </p:nvSpPr>
        <p:spPr bwMode="auto">
          <a:xfrm>
            <a:off x="6217615" y="2731968"/>
            <a:ext cx="581069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2" name="Text Box 29"/>
          <p:cNvSpPr txBox="1">
            <a:spLocks noChangeArrowheads="1"/>
          </p:cNvSpPr>
          <p:nvPr/>
        </p:nvSpPr>
        <p:spPr bwMode="auto">
          <a:xfrm>
            <a:off x="1231644" y="2717103"/>
            <a:ext cx="1393891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 </a:t>
            </a: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+ M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3" name="AutoShape 30"/>
          <p:cNvSpPr>
            <a:spLocks noChangeArrowheads="1"/>
          </p:cNvSpPr>
          <p:nvPr/>
        </p:nvSpPr>
        <p:spPr bwMode="auto">
          <a:xfrm>
            <a:off x="2698009" y="2941739"/>
            <a:ext cx="3529588" cy="216377"/>
          </a:xfrm>
          <a:prstGeom prst="leftRightArrow">
            <a:avLst>
              <a:gd name="adj1" fmla="val 50000"/>
              <a:gd name="adj2" fmla="val 319279"/>
            </a:avLst>
          </a:prstGeom>
          <a:gradFill rotWithShape="0">
            <a:gsLst>
              <a:gs pos="0">
                <a:srgbClr val="00FFCC">
                  <a:alpha val="70998"/>
                </a:srgbClr>
              </a:gs>
              <a:gs pos="100000">
                <a:srgbClr val="000099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84" name="Text Box 31"/>
          <p:cNvSpPr txBox="1">
            <a:spLocks noChangeArrowheads="1"/>
          </p:cNvSpPr>
          <p:nvPr/>
        </p:nvSpPr>
        <p:spPr bwMode="auto">
          <a:xfrm>
            <a:off x="74788" y="2717103"/>
            <a:ext cx="1103673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Scale:</a:t>
            </a:r>
          </a:p>
        </p:txBody>
      </p:sp>
      <p:sp>
        <p:nvSpPr>
          <p:cNvPr id="32785" name="Text Box 32"/>
          <p:cNvSpPr txBox="1">
            <a:spLocks noChangeArrowheads="1"/>
          </p:cNvSpPr>
          <p:nvPr/>
        </p:nvSpPr>
        <p:spPr bwMode="auto">
          <a:xfrm>
            <a:off x="281081" y="4017493"/>
            <a:ext cx="7049095" cy="210525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3789" tIns="46894" rIns="93789" bIns="46894">
            <a:prstTxWarp prst="textNoShape">
              <a:avLst/>
            </a:prstTxWarp>
            <a:spAutoFit/>
          </a:bodyPr>
          <a:lstStyle/>
          <a:p>
            <a:pPr marL="138417" indent="-138417">
              <a:lnSpc>
                <a:spcPct val="93000"/>
              </a:lnSpc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sz="2500" b="1" dirty="0">
                <a:solidFill>
                  <a:srgbClr val="003399"/>
                </a:solidFill>
                <a:latin typeface="Times New Roman" charset="0"/>
                <a:ea typeface="DejaVu Sans" charset="0"/>
                <a:cs typeface="DejaVu Sans" charset="0"/>
              </a:rPr>
              <a:t>DVCS properties: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Similar to VM production, but </a:t>
            </a:r>
            <a:r>
              <a:rPr lang="en-GB" b="1" dirty="0" err="1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γ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instead of VM in the final 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state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Very clean experimental signature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Not affected by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VM wave-function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 uncertainty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Hard scale provided by Q</a:t>
            </a:r>
            <a:r>
              <a:rPr lang="en-GB" b="1" baseline="30000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Sensitive to both quarks and gluons</a:t>
            </a:r>
            <a:endParaRPr lang="en-GB" b="1" dirty="0">
              <a:solidFill>
                <a:srgbClr val="00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3" name="Group 33"/>
          <p:cNvGrpSpPr>
            <a:grpSpLocks/>
          </p:cNvGrpSpPr>
          <p:nvPr/>
        </p:nvGrpSpPr>
        <p:grpSpPr bwMode="auto">
          <a:xfrm>
            <a:off x="456949" y="1047200"/>
            <a:ext cx="2382178" cy="1666600"/>
            <a:chOff x="272" y="634"/>
            <a:chExt cx="1418" cy="1009"/>
          </a:xfrm>
        </p:grpSpPr>
        <p:grpSp>
          <p:nvGrpSpPr>
            <p:cNvPr id="4" name="Group 34"/>
            <p:cNvGrpSpPr>
              <a:grpSpLocks/>
            </p:cNvGrpSpPr>
            <p:nvPr/>
          </p:nvGrpSpPr>
          <p:grpSpPr bwMode="auto">
            <a:xfrm>
              <a:off x="494" y="656"/>
              <a:ext cx="1196" cy="987"/>
              <a:chOff x="494" y="656"/>
              <a:chExt cx="1196" cy="987"/>
            </a:xfrm>
          </p:grpSpPr>
          <p:sp>
            <p:nvSpPr>
              <p:cNvPr id="32790" name="Text Box 35"/>
              <p:cNvSpPr txBox="1">
                <a:spLocks noChangeArrowheads="1"/>
              </p:cNvSpPr>
              <p:nvPr/>
            </p:nvSpPr>
            <p:spPr bwMode="auto">
              <a:xfrm>
                <a:off x="1129" y="1118"/>
                <a:ext cx="298" cy="287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89280" tIns="6588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5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IP</a:t>
                </a:r>
              </a:p>
            </p:txBody>
          </p:sp>
          <p:grpSp>
            <p:nvGrpSpPr>
              <p:cNvPr id="5" name="Group 36"/>
              <p:cNvGrpSpPr>
                <a:grpSpLocks/>
              </p:cNvGrpSpPr>
              <p:nvPr/>
            </p:nvGrpSpPr>
            <p:grpSpPr bwMode="auto">
              <a:xfrm>
                <a:off x="494" y="656"/>
                <a:ext cx="1196" cy="987"/>
                <a:chOff x="494" y="656"/>
                <a:chExt cx="1196" cy="987"/>
              </a:xfrm>
            </p:grpSpPr>
            <p:sp>
              <p:nvSpPr>
                <p:cNvPr id="32792" name="Freeform 37"/>
                <p:cNvSpPr>
                  <a:spLocks noChangeArrowheads="1"/>
                </p:cNvSpPr>
                <p:nvPr/>
              </p:nvSpPr>
              <p:spPr bwMode="auto">
                <a:xfrm>
                  <a:off x="1058" y="1022"/>
                  <a:ext cx="104" cy="494"/>
                </a:xfrm>
                <a:custGeom>
                  <a:avLst/>
                  <a:gdLst>
                    <a:gd name="T0" fmla="*/ 36 w 114"/>
                    <a:gd name="T1" fmla="*/ 368 h 532"/>
                    <a:gd name="T2" fmla="*/ 35 w 114"/>
                    <a:gd name="T3" fmla="*/ 357 h 532"/>
                    <a:gd name="T4" fmla="*/ 1 w 114"/>
                    <a:gd name="T5" fmla="*/ 339 h 532"/>
                    <a:gd name="T6" fmla="*/ 72 w 114"/>
                    <a:gd name="T7" fmla="*/ 308 h 532"/>
                    <a:gd name="T8" fmla="*/ 5 w 114"/>
                    <a:gd name="T9" fmla="*/ 282 h 532"/>
                    <a:gd name="T10" fmla="*/ 72 w 114"/>
                    <a:gd name="T11" fmla="*/ 251 h 532"/>
                    <a:gd name="T12" fmla="*/ 4 w 114"/>
                    <a:gd name="T13" fmla="*/ 224 h 532"/>
                    <a:gd name="T14" fmla="*/ 71 w 114"/>
                    <a:gd name="T15" fmla="*/ 193 h 532"/>
                    <a:gd name="T16" fmla="*/ 2 w 114"/>
                    <a:gd name="T17" fmla="*/ 165 h 532"/>
                    <a:gd name="T18" fmla="*/ 68 w 114"/>
                    <a:gd name="T19" fmla="*/ 134 h 532"/>
                    <a:gd name="T20" fmla="*/ 0 w 114"/>
                    <a:gd name="T21" fmla="*/ 108 h 532"/>
                    <a:gd name="T22" fmla="*/ 68 w 114"/>
                    <a:gd name="T23" fmla="*/ 79 h 532"/>
                    <a:gd name="T24" fmla="*/ 5 w 114"/>
                    <a:gd name="T25" fmla="*/ 50 h 532"/>
                    <a:gd name="T26" fmla="*/ 67 w 114"/>
                    <a:gd name="T27" fmla="*/ 27 h 532"/>
                    <a:gd name="T28" fmla="*/ 33 w 114"/>
                    <a:gd name="T29" fmla="*/ 8 h 532"/>
                    <a:gd name="T30" fmla="*/ 35 w 114"/>
                    <a:gd name="T31" fmla="*/ 0 h 53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14"/>
                    <a:gd name="T49" fmla="*/ 0 h 532"/>
                    <a:gd name="T50" fmla="*/ 114 w 114"/>
                    <a:gd name="T51" fmla="*/ 532 h 53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14" h="532">
                      <a:moveTo>
                        <a:pt x="57" y="532"/>
                      </a:moveTo>
                      <a:lnTo>
                        <a:pt x="55" y="517"/>
                      </a:lnTo>
                      <a:lnTo>
                        <a:pt x="1" y="490"/>
                      </a:lnTo>
                      <a:lnTo>
                        <a:pt x="114" y="448"/>
                      </a:lnTo>
                      <a:lnTo>
                        <a:pt x="6" y="408"/>
                      </a:lnTo>
                      <a:lnTo>
                        <a:pt x="114" y="363"/>
                      </a:lnTo>
                      <a:lnTo>
                        <a:pt x="4" y="324"/>
                      </a:lnTo>
                      <a:lnTo>
                        <a:pt x="112" y="279"/>
                      </a:lnTo>
                      <a:lnTo>
                        <a:pt x="2" y="240"/>
                      </a:lnTo>
                      <a:lnTo>
                        <a:pt x="109" y="194"/>
                      </a:lnTo>
                      <a:lnTo>
                        <a:pt x="0" y="156"/>
                      </a:lnTo>
                      <a:lnTo>
                        <a:pt x="108" y="114"/>
                      </a:lnTo>
                      <a:lnTo>
                        <a:pt x="6" y="72"/>
                      </a:lnTo>
                      <a:lnTo>
                        <a:pt x="106" y="39"/>
                      </a:lnTo>
                      <a:lnTo>
                        <a:pt x="52" y="13"/>
                      </a:lnTo>
                      <a:lnTo>
                        <a:pt x="55" y="0"/>
                      </a:ln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3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1086" y="931"/>
                  <a:ext cx="580" cy="91"/>
                </a:xfrm>
                <a:prstGeom prst="line">
                  <a:avLst/>
                </a:prstGeom>
                <a:noFill/>
                <a:ln w="5724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4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580" y="1504"/>
                  <a:ext cx="522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5" name="Line 40"/>
                <p:cNvSpPr>
                  <a:spLocks noChangeShapeType="1"/>
                </p:cNvSpPr>
                <p:nvPr/>
              </p:nvSpPr>
              <p:spPr bwMode="auto">
                <a:xfrm flipH="1" flipV="1">
                  <a:off x="1076" y="1504"/>
                  <a:ext cx="590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6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7" name="Freeform 42"/>
                <p:cNvSpPr>
                  <a:spLocks noChangeArrowheads="1"/>
                </p:cNvSpPr>
                <p:nvPr/>
              </p:nvSpPr>
              <p:spPr bwMode="auto">
                <a:xfrm rot="-1980000">
                  <a:off x="587" y="753"/>
                  <a:ext cx="453" cy="443"/>
                </a:xfrm>
                <a:custGeom>
                  <a:avLst/>
                  <a:gdLst>
                    <a:gd name="T0" fmla="*/ 97 w 380"/>
                    <a:gd name="T1" fmla="*/ 57 h 311"/>
                    <a:gd name="T2" fmla="*/ 36 w 380"/>
                    <a:gd name="T3" fmla="*/ 416 h 311"/>
                    <a:gd name="T4" fmla="*/ 302 w 380"/>
                    <a:gd name="T5" fmla="*/ 54 h 311"/>
                    <a:gd name="T6" fmla="*/ 178 w 380"/>
                    <a:gd name="T7" fmla="*/ 736 h 311"/>
                    <a:gd name="T8" fmla="*/ 446 w 380"/>
                    <a:gd name="T9" fmla="*/ 387 h 311"/>
                    <a:gd name="T10" fmla="*/ 324 w 380"/>
                    <a:gd name="T11" fmla="*/ 1067 h 311"/>
                    <a:gd name="T12" fmla="*/ 590 w 380"/>
                    <a:gd name="T13" fmla="*/ 708 h 311"/>
                    <a:gd name="T14" fmla="*/ 466 w 380"/>
                    <a:gd name="T15" fmla="*/ 1390 h 311"/>
                    <a:gd name="T16" fmla="*/ 734 w 380"/>
                    <a:gd name="T17" fmla="*/ 1048 h 311"/>
                    <a:gd name="T18" fmla="*/ 612 w 380"/>
                    <a:gd name="T19" fmla="*/ 1716 h 311"/>
                    <a:gd name="T20" fmla="*/ 881 w 380"/>
                    <a:gd name="T21" fmla="*/ 1377 h 311"/>
                    <a:gd name="T22" fmla="*/ 817 w 380"/>
                    <a:gd name="T23" fmla="*/ 1825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8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1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9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1416" y="656"/>
                  <a:ext cx="222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V</a:t>
                  </a:r>
                </a:p>
              </p:txBody>
            </p:sp>
          </p:grpSp>
        </p:grpSp>
        <p:sp>
          <p:nvSpPr>
            <p:cNvPr id="32789" name="Text Box 45"/>
            <p:cNvSpPr txBox="1">
              <a:spLocks noChangeArrowheads="1"/>
            </p:cNvSpPr>
            <p:nvPr/>
          </p:nvSpPr>
          <p:spPr bwMode="auto">
            <a:xfrm>
              <a:off x="272" y="634"/>
              <a:ext cx="334" cy="3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4464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r>
                <a:rPr lang="en-GB" sz="46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*</a:t>
              </a:r>
            </a:p>
          </p:txBody>
        </p:sp>
      </p:grpSp>
      <p:sp>
        <p:nvSpPr>
          <p:cNvPr id="54" name="Date Placeholder 5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55" name="Footer Placeholder 5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213356" y="3678939"/>
            <a:ext cx="39934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CFB41D"/>
                </a:solidFill>
                <a:latin typeface="Braggadocio"/>
                <a:cs typeface="Braggadocio"/>
              </a:rPr>
              <a:t>A GOLDEN MEASUREMENT!</a:t>
            </a:r>
            <a:endParaRPr lang="en-US" sz="1600" b="1" dirty="0">
              <a:solidFill>
                <a:srgbClr val="CFB41D"/>
              </a:solidFill>
              <a:latin typeface="Braggadocio"/>
              <a:cs typeface="Braggadocio"/>
            </a:endParaRPr>
          </a:p>
        </p:txBody>
      </p:sp>
      <p:sp>
        <p:nvSpPr>
          <p:cNvPr id="46" name="Slide Number Placeholder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6019800" y="3309607"/>
            <a:ext cx="2331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Q</a:t>
            </a:r>
            <a:r>
              <a:rPr lang="en-US" b="1" baseline="30000" dirty="0" smtClean="0">
                <a:solidFill>
                  <a:srgbClr val="0000FF"/>
                </a:solidFill>
              </a:rPr>
              <a:t>2</a:t>
            </a:r>
            <a:r>
              <a:rPr lang="en-US" b="1" dirty="0" smtClean="0">
                <a:solidFill>
                  <a:srgbClr val="0000FF"/>
                </a:solidFill>
              </a:rPr>
              <a:t> gives the lever arm</a:t>
            </a:r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x-q2-dvc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83373" y="673218"/>
            <a:ext cx="8636000" cy="620088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20-22,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POETIC - Indiana University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phase-space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4" name="Group 10"/>
          <p:cNvGrpSpPr/>
          <p:nvPr/>
        </p:nvGrpSpPr>
        <p:grpSpPr>
          <a:xfrm>
            <a:off x="7476145" y="2667963"/>
            <a:ext cx="1722696" cy="715016"/>
            <a:chOff x="7476145" y="2667963"/>
            <a:chExt cx="1722696" cy="715016"/>
          </a:xfrm>
        </p:grpSpPr>
        <p:cxnSp>
          <p:nvCxnSpPr>
            <p:cNvPr id="8" name="Straight Arrow Connector 7"/>
            <p:cNvCxnSpPr>
              <a:endCxn id="10" idx="1"/>
            </p:cNvCxnSpPr>
            <p:nvPr/>
          </p:nvCxnSpPr>
          <p:spPr>
            <a:xfrm flipV="1">
              <a:off x="7476145" y="2929573"/>
              <a:ext cx="730117" cy="45340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8206262" y="2667963"/>
              <a:ext cx="9925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5x100 </a:t>
              </a:r>
              <a:r>
                <a:rPr lang="en-US" sz="1400" b="1" dirty="0" err="1" smtClean="0">
                  <a:solidFill>
                    <a:srgbClr val="FF0000"/>
                  </a:solidFill>
                </a:rPr>
                <a:t>GeV</a:t>
              </a:r>
              <a:endParaRPr lang="en-US" sz="1400" b="1" dirty="0" smtClean="0">
                <a:solidFill>
                  <a:srgbClr val="FF0000"/>
                </a:solidFill>
              </a:endParaRPr>
            </a:p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Stage 1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Group 13"/>
          <p:cNvGrpSpPr/>
          <p:nvPr/>
        </p:nvGrpSpPr>
        <p:grpSpPr>
          <a:xfrm>
            <a:off x="7135353" y="690425"/>
            <a:ext cx="2081052" cy="523220"/>
            <a:chOff x="7135353" y="690425"/>
            <a:chExt cx="2081052" cy="523220"/>
          </a:xfrm>
        </p:grpSpPr>
        <p:cxnSp>
          <p:nvCxnSpPr>
            <p:cNvPr id="12" name="Straight Arrow Connector 11"/>
            <p:cNvCxnSpPr>
              <a:endCxn id="13" idx="1"/>
            </p:cNvCxnSpPr>
            <p:nvPr/>
          </p:nvCxnSpPr>
          <p:spPr>
            <a:xfrm flipV="1">
              <a:off x="7135353" y="952035"/>
              <a:ext cx="998704" cy="23254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8134057" y="690425"/>
              <a:ext cx="10823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/>
                <a:t>20x250 </a:t>
              </a:r>
              <a:r>
                <a:rPr lang="en-US" sz="1400" b="1" dirty="0" err="1" smtClean="0"/>
                <a:t>GeV</a:t>
              </a:r>
              <a:endParaRPr lang="en-US" sz="1400" b="1" dirty="0" smtClean="0"/>
            </a:p>
            <a:p>
              <a:pPr algn="ctr"/>
              <a:r>
                <a:rPr lang="en-US" sz="1400" b="1" dirty="0" smtClean="0"/>
                <a:t>Stage 2</a:t>
              </a:r>
              <a:endParaRPr lang="en-US" sz="1400" b="1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835150" y="5294937"/>
            <a:ext cx="1511300" cy="830997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HERA results limited by lack of statistics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005039" y="3599597"/>
            <a:ext cx="1968500" cy="830997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EIC: the first machine to measure </a:t>
            </a:r>
            <a:r>
              <a:rPr lang="en-US" sz="1600" b="1" dirty="0" err="1" smtClean="0"/>
              <a:t>xsec</a:t>
            </a:r>
            <a:r>
              <a:rPr lang="en-US" sz="1600" b="1" dirty="0" smtClean="0"/>
              <a:t>. and asymmetries</a:t>
            </a:r>
            <a:endParaRPr lang="en-US" sz="1600" b="1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9807</TotalTime>
  <Words>2895</Words>
  <Application>Microsoft Macintosh PowerPoint</Application>
  <PresentationFormat>On-screen Show (4:3)</PresentationFormat>
  <Paragraphs>506</Paragraphs>
  <Slides>38</Slides>
  <Notes>7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0" baseType="lpstr">
      <vt:lpstr>Office Theme</vt:lpstr>
      <vt:lpstr>Equation</vt:lpstr>
      <vt:lpstr>Salvatore Fazio  Brookhaven National Laboratory Upton, New York</vt:lpstr>
      <vt:lpstr>Plan of the talk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</vt:vector>
  </TitlesOfParts>
  <Company>Brookhaven National Laboratory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507</cp:revision>
  <cp:lastPrinted>2012-03-22T00:20:48Z</cp:lastPrinted>
  <dcterms:created xsi:type="dcterms:W3CDTF">2012-08-21T11:42:26Z</dcterms:created>
  <dcterms:modified xsi:type="dcterms:W3CDTF">2012-08-21T12:48:20Z</dcterms:modified>
</cp:coreProperties>
</file>